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
  </p:notesMasterIdLst>
  <p:sldIdLst>
    <p:sldId id="264" r:id="rId5"/>
    <p:sldId id="257" r:id="rId6"/>
    <p:sldId id="265" r:id="rId7"/>
    <p:sldId id="266" r:id="rId8"/>
    <p:sldId id="267" r:id="rId9"/>
    <p:sldId id="276" r:id="rId10"/>
    <p:sldId id="274" r:id="rId11"/>
    <p:sldId id="275" r:id="rId12"/>
    <p:sldId id="270" r:id="rId13"/>
    <p:sldId id="271" r:id="rId14"/>
    <p:sldId id="277" r:id="rId15"/>
    <p:sldId id="278" r:id="rId16"/>
    <p:sldId id="280" r:id="rId17"/>
    <p:sldId id="281" r:id="rId18"/>
    <p:sldId id="279"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EEDD81C-4FD9-42B5-BB56-DA0549DB85A3}" v="30" dt="2026-08-18T08:12:50.29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9C838D-4990-48AB-AB81-BA5DE0F8DD4E}" type="datetimeFigureOut">
              <a:rPr lang="en-GB" smtClean="0"/>
              <a:t>04/09/2026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7093BB-339C-4D63-998D-204BFB1DAF47}" type="slidenum">
              <a:rPr lang="en-GB" smtClean="0"/>
              <a:t>‹#›</a:t>
            </a:fld>
            <a:endParaRPr lang="en-GB"/>
          </a:p>
        </p:txBody>
      </p:sp>
    </p:spTree>
    <p:extLst>
      <p:ext uri="{BB962C8B-B14F-4D97-AF65-F5344CB8AC3E}">
        <p14:creationId xmlns:p14="http://schemas.microsoft.com/office/powerpoint/2010/main" val="21583210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E7093BB-339C-4D63-998D-204BFB1DAF47}" type="slidenum">
              <a:rPr lang="en-GB" smtClean="0"/>
              <a:t>1</a:t>
            </a:fld>
            <a:endParaRPr lang="en-GB"/>
          </a:p>
        </p:txBody>
      </p:sp>
    </p:spTree>
    <p:extLst>
      <p:ext uri="{BB962C8B-B14F-4D97-AF65-F5344CB8AC3E}">
        <p14:creationId xmlns:p14="http://schemas.microsoft.com/office/powerpoint/2010/main" val="16708537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2F1B7-4E2D-4E78-A9E6-A1B43ECCFB2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CBE03BC-A3F7-48C9-A7F3-EFB1525CCA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3C5A0F1-232B-4FC6-B9E1-1AB91D960412}"/>
              </a:ext>
            </a:extLst>
          </p:cNvPr>
          <p:cNvSpPr>
            <a:spLocks noGrp="1"/>
          </p:cNvSpPr>
          <p:nvPr>
            <p:ph type="dt" sz="half" idx="10"/>
          </p:nvPr>
        </p:nvSpPr>
        <p:spPr/>
        <p:txBody>
          <a:bodyPr/>
          <a:lstStyle/>
          <a:p>
            <a:fld id="{3108C52B-714C-44AF-9D29-30CB06173E11}" type="datetimeFigureOut">
              <a:rPr lang="en-GB" smtClean="0"/>
              <a:t>04/09/2026</a:t>
            </a:fld>
            <a:endParaRPr lang="en-GB"/>
          </a:p>
        </p:txBody>
      </p:sp>
      <p:sp>
        <p:nvSpPr>
          <p:cNvPr id="5" name="Footer Placeholder 4">
            <a:extLst>
              <a:ext uri="{FF2B5EF4-FFF2-40B4-BE49-F238E27FC236}">
                <a16:creationId xmlns:a16="http://schemas.microsoft.com/office/drawing/2014/main" id="{39F991A4-8C67-459A-BB19-5B8C8F1B17D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A99D3AA-FF1A-46F9-9C7B-8146348F521D}"/>
              </a:ext>
            </a:extLst>
          </p:cNvPr>
          <p:cNvSpPr>
            <a:spLocks noGrp="1"/>
          </p:cNvSpPr>
          <p:nvPr>
            <p:ph type="sldNum" sz="quarter" idx="12"/>
          </p:nvPr>
        </p:nvSpPr>
        <p:spPr/>
        <p:txBody>
          <a:bodyPr/>
          <a:lstStyle/>
          <a:p>
            <a:fld id="{9D43790F-31DE-44D8-9356-D287620CD80A}" type="slidenum">
              <a:rPr lang="en-GB" smtClean="0"/>
              <a:t>‹#›</a:t>
            </a:fld>
            <a:endParaRPr lang="en-GB"/>
          </a:p>
        </p:txBody>
      </p:sp>
    </p:spTree>
    <p:extLst>
      <p:ext uri="{BB962C8B-B14F-4D97-AF65-F5344CB8AC3E}">
        <p14:creationId xmlns:p14="http://schemas.microsoft.com/office/powerpoint/2010/main" val="39946263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DF940-7461-4AC8-8E4D-F42469231DA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3EA3243-B596-4BAA-9EB0-82A8CDAB459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7CD3E44-FE85-4F95-99ED-C4515C24ACFE}"/>
              </a:ext>
            </a:extLst>
          </p:cNvPr>
          <p:cNvSpPr>
            <a:spLocks noGrp="1"/>
          </p:cNvSpPr>
          <p:nvPr>
            <p:ph type="dt" sz="half" idx="10"/>
          </p:nvPr>
        </p:nvSpPr>
        <p:spPr/>
        <p:txBody>
          <a:bodyPr/>
          <a:lstStyle/>
          <a:p>
            <a:fld id="{3108C52B-714C-44AF-9D29-30CB06173E11}" type="datetimeFigureOut">
              <a:rPr lang="en-GB" smtClean="0"/>
              <a:t>04/09/2026</a:t>
            </a:fld>
            <a:endParaRPr lang="en-GB"/>
          </a:p>
        </p:txBody>
      </p:sp>
      <p:sp>
        <p:nvSpPr>
          <p:cNvPr id="5" name="Footer Placeholder 4">
            <a:extLst>
              <a:ext uri="{FF2B5EF4-FFF2-40B4-BE49-F238E27FC236}">
                <a16:creationId xmlns:a16="http://schemas.microsoft.com/office/drawing/2014/main" id="{7702E680-1B10-4D9B-A17F-AFD7DCC3DD8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B54F794-2093-4614-B6F3-F51D7B84C313}"/>
              </a:ext>
            </a:extLst>
          </p:cNvPr>
          <p:cNvSpPr>
            <a:spLocks noGrp="1"/>
          </p:cNvSpPr>
          <p:nvPr>
            <p:ph type="sldNum" sz="quarter" idx="12"/>
          </p:nvPr>
        </p:nvSpPr>
        <p:spPr/>
        <p:txBody>
          <a:bodyPr/>
          <a:lstStyle/>
          <a:p>
            <a:fld id="{9D43790F-31DE-44D8-9356-D287620CD80A}" type="slidenum">
              <a:rPr lang="en-GB" smtClean="0"/>
              <a:t>‹#›</a:t>
            </a:fld>
            <a:endParaRPr lang="en-GB"/>
          </a:p>
        </p:txBody>
      </p:sp>
    </p:spTree>
    <p:extLst>
      <p:ext uri="{BB962C8B-B14F-4D97-AF65-F5344CB8AC3E}">
        <p14:creationId xmlns:p14="http://schemas.microsoft.com/office/powerpoint/2010/main" val="39671318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9D8076D-6EA7-47B8-8EB8-C6F1E7D3D2E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00A3CE3-833A-45D9-9207-2C2642F5A5CC}"/>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556FA8F-A830-45C2-A469-26F72779F8A4}"/>
              </a:ext>
            </a:extLst>
          </p:cNvPr>
          <p:cNvSpPr>
            <a:spLocks noGrp="1"/>
          </p:cNvSpPr>
          <p:nvPr>
            <p:ph type="dt" sz="half" idx="10"/>
          </p:nvPr>
        </p:nvSpPr>
        <p:spPr/>
        <p:txBody>
          <a:bodyPr/>
          <a:lstStyle/>
          <a:p>
            <a:fld id="{3108C52B-714C-44AF-9D29-30CB06173E11}" type="datetimeFigureOut">
              <a:rPr lang="en-GB" smtClean="0"/>
              <a:t>04/09/2026</a:t>
            </a:fld>
            <a:endParaRPr lang="en-GB"/>
          </a:p>
        </p:txBody>
      </p:sp>
      <p:sp>
        <p:nvSpPr>
          <p:cNvPr id="5" name="Footer Placeholder 4">
            <a:extLst>
              <a:ext uri="{FF2B5EF4-FFF2-40B4-BE49-F238E27FC236}">
                <a16:creationId xmlns:a16="http://schemas.microsoft.com/office/drawing/2014/main" id="{12F43FFD-6A70-4C92-B4AF-29BFA8FFB67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1C46B3E-8AEF-4D38-83FB-8C1A45FB9EDC}"/>
              </a:ext>
            </a:extLst>
          </p:cNvPr>
          <p:cNvSpPr>
            <a:spLocks noGrp="1"/>
          </p:cNvSpPr>
          <p:nvPr>
            <p:ph type="sldNum" sz="quarter" idx="12"/>
          </p:nvPr>
        </p:nvSpPr>
        <p:spPr/>
        <p:txBody>
          <a:bodyPr/>
          <a:lstStyle/>
          <a:p>
            <a:fld id="{9D43790F-31DE-44D8-9356-D287620CD80A}" type="slidenum">
              <a:rPr lang="en-GB" smtClean="0"/>
              <a:t>‹#›</a:t>
            </a:fld>
            <a:endParaRPr lang="en-GB"/>
          </a:p>
        </p:txBody>
      </p:sp>
    </p:spTree>
    <p:extLst>
      <p:ext uri="{BB962C8B-B14F-4D97-AF65-F5344CB8AC3E}">
        <p14:creationId xmlns:p14="http://schemas.microsoft.com/office/powerpoint/2010/main" val="37064683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BB5BB-5F68-478F-8F50-BDA283AB37F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77BE651-35C3-476C-AB76-802A720AEBD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EB026F4-98FA-44C5-9BC9-7ED47254B8DB}"/>
              </a:ext>
            </a:extLst>
          </p:cNvPr>
          <p:cNvSpPr>
            <a:spLocks noGrp="1"/>
          </p:cNvSpPr>
          <p:nvPr>
            <p:ph type="dt" sz="half" idx="10"/>
          </p:nvPr>
        </p:nvSpPr>
        <p:spPr/>
        <p:txBody>
          <a:bodyPr/>
          <a:lstStyle/>
          <a:p>
            <a:fld id="{3108C52B-714C-44AF-9D29-30CB06173E11}" type="datetimeFigureOut">
              <a:rPr lang="en-GB" smtClean="0"/>
              <a:t>04/09/2026</a:t>
            </a:fld>
            <a:endParaRPr lang="en-GB"/>
          </a:p>
        </p:txBody>
      </p:sp>
      <p:sp>
        <p:nvSpPr>
          <p:cNvPr id="5" name="Footer Placeholder 4">
            <a:extLst>
              <a:ext uri="{FF2B5EF4-FFF2-40B4-BE49-F238E27FC236}">
                <a16:creationId xmlns:a16="http://schemas.microsoft.com/office/drawing/2014/main" id="{6F3FA353-997B-44C9-A235-4F584026533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C665BAF-4309-4F9D-8D48-883D0D4DD0B2}"/>
              </a:ext>
            </a:extLst>
          </p:cNvPr>
          <p:cNvSpPr>
            <a:spLocks noGrp="1"/>
          </p:cNvSpPr>
          <p:nvPr>
            <p:ph type="sldNum" sz="quarter" idx="12"/>
          </p:nvPr>
        </p:nvSpPr>
        <p:spPr/>
        <p:txBody>
          <a:bodyPr/>
          <a:lstStyle/>
          <a:p>
            <a:fld id="{9D43790F-31DE-44D8-9356-D287620CD80A}" type="slidenum">
              <a:rPr lang="en-GB" smtClean="0"/>
              <a:t>‹#›</a:t>
            </a:fld>
            <a:endParaRPr lang="en-GB"/>
          </a:p>
        </p:txBody>
      </p:sp>
    </p:spTree>
    <p:extLst>
      <p:ext uri="{BB962C8B-B14F-4D97-AF65-F5344CB8AC3E}">
        <p14:creationId xmlns:p14="http://schemas.microsoft.com/office/powerpoint/2010/main" val="5167197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ABAF8-A69E-494D-AFD0-D6B7766BEB3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949E5E7-FF99-4800-A496-811748ECFB6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F3C84F2-C9A5-4E0D-A532-ACAB85EBFFA6}"/>
              </a:ext>
            </a:extLst>
          </p:cNvPr>
          <p:cNvSpPr>
            <a:spLocks noGrp="1"/>
          </p:cNvSpPr>
          <p:nvPr>
            <p:ph type="dt" sz="half" idx="10"/>
          </p:nvPr>
        </p:nvSpPr>
        <p:spPr/>
        <p:txBody>
          <a:bodyPr/>
          <a:lstStyle/>
          <a:p>
            <a:fld id="{3108C52B-714C-44AF-9D29-30CB06173E11}" type="datetimeFigureOut">
              <a:rPr lang="en-GB" smtClean="0"/>
              <a:t>04/09/2026</a:t>
            </a:fld>
            <a:endParaRPr lang="en-GB"/>
          </a:p>
        </p:txBody>
      </p:sp>
      <p:sp>
        <p:nvSpPr>
          <p:cNvPr id="5" name="Footer Placeholder 4">
            <a:extLst>
              <a:ext uri="{FF2B5EF4-FFF2-40B4-BE49-F238E27FC236}">
                <a16:creationId xmlns:a16="http://schemas.microsoft.com/office/drawing/2014/main" id="{516826EA-3B54-4BDE-9788-DF77BAD9332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1B448BB-1E00-4FB0-AE82-C2C2AE8F17DC}"/>
              </a:ext>
            </a:extLst>
          </p:cNvPr>
          <p:cNvSpPr>
            <a:spLocks noGrp="1"/>
          </p:cNvSpPr>
          <p:nvPr>
            <p:ph type="sldNum" sz="quarter" idx="12"/>
          </p:nvPr>
        </p:nvSpPr>
        <p:spPr/>
        <p:txBody>
          <a:bodyPr/>
          <a:lstStyle/>
          <a:p>
            <a:fld id="{9D43790F-31DE-44D8-9356-D287620CD80A}" type="slidenum">
              <a:rPr lang="en-GB" smtClean="0"/>
              <a:t>‹#›</a:t>
            </a:fld>
            <a:endParaRPr lang="en-GB"/>
          </a:p>
        </p:txBody>
      </p:sp>
    </p:spTree>
    <p:extLst>
      <p:ext uri="{BB962C8B-B14F-4D97-AF65-F5344CB8AC3E}">
        <p14:creationId xmlns:p14="http://schemas.microsoft.com/office/powerpoint/2010/main" val="29372754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5AB88-C302-420E-BF81-D2FB4FC5748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04F931F-2A7F-4FE5-AC4B-A91D306C572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62E92DF-9455-4768-A562-8CA62AEAACCA}"/>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A535EE3-6064-40CC-835C-A757EC9DCEAD}"/>
              </a:ext>
            </a:extLst>
          </p:cNvPr>
          <p:cNvSpPr>
            <a:spLocks noGrp="1"/>
          </p:cNvSpPr>
          <p:nvPr>
            <p:ph type="dt" sz="half" idx="10"/>
          </p:nvPr>
        </p:nvSpPr>
        <p:spPr/>
        <p:txBody>
          <a:bodyPr/>
          <a:lstStyle/>
          <a:p>
            <a:fld id="{3108C52B-714C-44AF-9D29-30CB06173E11}" type="datetimeFigureOut">
              <a:rPr lang="en-GB" smtClean="0"/>
              <a:t>04/09/2026</a:t>
            </a:fld>
            <a:endParaRPr lang="en-GB"/>
          </a:p>
        </p:txBody>
      </p:sp>
      <p:sp>
        <p:nvSpPr>
          <p:cNvPr id="6" name="Footer Placeholder 5">
            <a:extLst>
              <a:ext uri="{FF2B5EF4-FFF2-40B4-BE49-F238E27FC236}">
                <a16:creationId xmlns:a16="http://schemas.microsoft.com/office/drawing/2014/main" id="{F9D5622C-71A8-46E3-ADDB-E609017C19B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B97275E-14F4-4F65-AD44-1FFB1297A7B5}"/>
              </a:ext>
            </a:extLst>
          </p:cNvPr>
          <p:cNvSpPr>
            <a:spLocks noGrp="1"/>
          </p:cNvSpPr>
          <p:nvPr>
            <p:ph type="sldNum" sz="quarter" idx="12"/>
          </p:nvPr>
        </p:nvSpPr>
        <p:spPr/>
        <p:txBody>
          <a:bodyPr/>
          <a:lstStyle/>
          <a:p>
            <a:fld id="{9D43790F-31DE-44D8-9356-D287620CD80A}" type="slidenum">
              <a:rPr lang="en-GB" smtClean="0"/>
              <a:t>‹#›</a:t>
            </a:fld>
            <a:endParaRPr lang="en-GB"/>
          </a:p>
        </p:txBody>
      </p:sp>
    </p:spTree>
    <p:extLst>
      <p:ext uri="{BB962C8B-B14F-4D97-AF65-F5344CB8AC3E}">
        <p14:creationId xmlns:p14="http://schemas.microsoft.com/office/powerpoint/2010/main" val="2394456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8AE88-2894-4734-8F08-10876E18766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849F737-EAB9-490C-AA09-F86E53572C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71B9E96-D1F6-404D-A253-0D037CA77BFB}"/>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ED36C0F-0F01-48F2-A916-2758AF4108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F75BDF79-1356-4358-BC27-AC0A8EE60B9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09A6229-D459-4FAF-A721-DDF8E0A789AB}"/>
              </a:ext>
            </a:extLst>
          </p:cNvPr>
          <p:cNvSpPr>
            <a:spLocks noGrp="1"/>
          </p:cNvSpPr>
          <p:nvPr>
            <p:ph type="dt" sz="half" idx="10"/>
          </p:nvPr>
        </p:nvSpPr>
        <p:spPr/>
        <p:txBody>
          <a:bodyPr/>
          <a:lstStyle/>
          <a:p>
            <a:fld id="{3108C52B-714C-44AF-9D29-30CB06173E11}" type="datetimeFigureOut">
              <a:rPr lang="en-GB" smtClean="0"/>
              <a:t>04/09/2026</a:t>
            </a:fld>
            <a:endParaRPr lang="en-GB"/>
          </a:p>
        </p:txBody>
      </p:sp>
      <p:sp>
        <p:nvSpPr>
          <p:cNvPr id="8" name="Footer Placeholder 7">
            <a:extLst>
              <a:ext uri="{FF2B5EF4-FFF2-40B4-BE49-F238E27FC236}">
                <a16:creationId xmlns:a16="http://schemas.microsoft.com/office/drawing/2014/main" id="{F576A836-CC02-4C3D-B0CC-B889783C10A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D964797-5E13-419F-9BE0-AA016FBEB157}"/>
              </a:ext>
            </a:extLst>
          </p:cNvPr>
          <p:cNvSpPr>
            <a:spLocks noGrp="1"/>
          </p:cNvSpPr>
          <p:nvPr>
            <p:ph type="sldNum" sz="quarter" idx="12"/>
          </p:nvPr>
        </p:nvSpPr>
        <p:spPr/>
        <p:txBody>
          <a:bodyPr/>
          <a:lstStyle/>
          <a:p>
            <a:fld id="{9D43790F-31DE-44D8-9356-D287620CD80A}" type="slidenum">
              <a:rPr lang="en-GB" smtClean="0"/>
              <a:t>‹#›</a:t>
            </a:fld>
            <a:endParaRPr lang="en-GB"/>
          </a:p>
        </p:txBody>
      </p:sp>
    </p:spTree>
    <p:extLst>
      <p:ext uri="{BB962C8B-B14F-4D97-AF65-F5344CB8AC3E}">
        <p14:creationId xmlns:p14="http://schemas.microsoft.com/office/powerpoint/2010/main" val="3599049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C233C9-E4B7-4A73-B53A-04C968301A8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6626F0F-59B8-4454-B7C7-F5823AE4CC4E}"/>
              </a:ext>
            </a:extLst>
          </p:cNvPr>
          <p:cNvSpPr>
            <a:spLocks noGrp="1"/>
          </p:cNvSpPr>
          <p:nvPr>
            <p:ph type="dt" sz="half" idx="10"/>
          </p:nvPr>
        </p:nvSpPr>
        <p:spPr/>
        <p:txBody>
          <a:bodyPr/>
          <a:lstStyle/>
          <a:p>
            <a:fld id="{3108C52B-714C-44AF-9D29-30CB06173E11}" type="datetimeFigureOut">
              <a:rPr lang="en-GB" smtClean="0"/>
              <a:t>04/09/2026</a:t>
            </a:fld>
            <a:endParaRPr lang="en-GB"/>
          </a:p>
        </p:txBody>
      </p:sp>
      <p:sp>
        <p:nvSpPr>
          <p:cNvPr id="4" name="Footer Placeholder 3">
            <a:extLst>
              <a:ext uri="{FF2B5EF4-FFF2-40B4-BE49-F238E27FC236}">
                <a16:creationId xmlns:a16="http://schemas.microsoft.com/office/drawing/2014/main" id="{277C81AC-EAE6-4DDC-B9D4-B0B497E8E91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3DFCEA4-0FCE-4779-8054-57C383F8FAD6}"/>
              </a:ext>
            </a:extLst>
          </p:cNvPr>
          <p:cNvSpPr>
            <a:spLocks noGrp="1"/>
          </p:cNvSpPr>
          <p:nvPr>
            <p:ph type="sldNum" sz="quarter" idx="12"/>
          </p:nvPr>
        </p:nvSpPr>
        <p:spPr/>
        <p:txBody>
          <a:bodyPr/>
          <a:lstStyle/>
          <a:p>
            <a:fld id="{9D43790F-31DE-44D8-9356-D287620CD80A}" type="slidenum">
              <a:rPr lang="en-GB" smtClean="0"/>
              <a:t>‹#›</a:t>
            </a:fld>
            <a:endParaRPr lang="en-GB"/>
          </a:p>
        </p:txBody>
      </p:sp>
    </p:spTree>
    <p:extLst>
      <p:ext uri="{BB962C8B-B14F-4D97-AF65-F5344CB8AC3E}">
        <p14:creationId xmlns:p14="http://schemas.microsoft.com/office/powerpoint/2010/main" val="36475091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A318431-AA42-4D98-A66C-3F3E7AD81866}"/>
              </a:ext>
            </a:extLst>
          </p:cNvPr>
          <p:cNvSpPr>
            <a:spLocks noGrp="1"/>
          </p:cNvSpPr>
          <p:nvPr>
            <p:ph type="dt" sz="half" idx="10"/>
          </p:nvPr>
        </p:nvSpPr>
        <p:spPr/>
        <p:txBody>
          <a:bodyPr/>
          <a:lstStyle/>
          <a:p>
            <a:fld id="{3108C52B-714C-44AF-9D29-30CB06173E11}" type="datetimeFigureOut">
              <a:rPr lang="en-GB" smtClean="0"/>
              <a:t>04/09/2026</a:t>
            </a:fld>
            <a:endParaRPr lang="en-GB"/>
          </a:p>
        </p:txBody>
      </p:sp>
      <p:sp>
        <p:nvSpPr>
          <p:cNvPr id="3" name="Footer Placeholder 2">
            <a:extLst>
              <a:ext uri="{FF2B5EF4-FFF2-40B4-BE49-F238E27FC236}">
                <a16:creationId xmlns:a16="http://schemas.microsoft.com/office/drawing/2014/main" id="{FC7A8841-892B-4379-A111-205CF91A31A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605D910-67C2-4E57-9B18-07415E534444}"/>
              </a:ext>
            </a:extLst>
          </p:cNvPr>
          <p:cNvSpPr>
            <a:spLocks noGrp="1"/>
          </p:cNvSpPr>
          <p:nvPr>
            <p:ph type="sldNum" sz="quarter" idx="12"/>
          </p:nvPr>
        </p:nvSpPr>
        <p:spPr/>
        <p:txBody>
          <a:bodyPr/>
          <a:lstStyle/>
          <a:p>
            <a:fld id="{9D43790F-31DE-44D8-9356-D287620CD80A}" type="slidenum">
              <a:rPr lang="en-GB" smtClean="0"/>
              <a:t>‹#›</a:t>
            </a:fld>
            <a:endParaRPr lang="en-GB"/>
          </a:p>
        </p:txBody>
      </p:sp>
    </p:spTree>
    <p:extLst>
      <p:ext uri="{BB962C8B-B14F-4D97-AF65-F5344CB8AC3E}">
        <p14:creationId xmlns:p14="http://schemas.microsoft.com/office/powerpoint/2010/main" val="41315840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5F1E4-E74C-43B9-84CA-FC88DBC7A9F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155AE48-CD27-46D3-879B-F68C5452A8B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D005811-CA8A-445A-BD00-8EDC941410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E96D277-3248-4B14-A64C-15959040444C}"/>
              </a:ext>
            </a:extLst>
          </p:cNvPr>
          <p:cNvSpPr>
            <a:spLocks noGrp="1"/>
          </p:cNvSpPr>
          <p:nvPr>
            <p:ph type="dt" sz="half" idx="10"/>
          </p:nvPr>
        </p:nvSpPr>
        <p:spPr/>
        <p:txBody>
          <a:bodyPr/>
          <a:lstStyle/>
          <a:p>
            <a:fld id="{3108C52B-714C-44AF-9D29-30CB06173E11}" type="datetimeFigureOut">
              <a:rPr lang="en-GB" smtClean="0"/>
              <a:t>04/09/2026</a:t>
            </a:fld>
            <a:endParaRPr lang="en-GB"/>
          </a:p>
        </p:txBody>
      </p:sp>
      <p:sp>
        <p:nvSpPr>
          <p:cNvPr id="6" name="Footer Placeholder 5">
            <a:extLst>
              <a:ext uri="{FF2B5EF4-FFF2-40B4-BE49-F238E27FC236}">
                <a16:creationId xmlns:a16="http://schemas.microsoft.com/office/drawing/2014/main" id="{D017CF00-7290-4C95-9D10-252C2C38400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119E822-DAC8-4860-AEA6-01C91D14522D}"/>
              </a:ext>
            </a:extLst>
          </p:cNvPr>
          <p:cNvSpPr>
            <a:spLocks noGrp="1"/>
          </p:cNvSpPr>
          <p:nvPr>
            <p:ph type="sldNum" sz="quarter" idx="12"/>
          </p:nvPr>
        </p:nvSpPr>
        <p:spPr/>
        <p:txBody>
          <a:bodyPr/>
          <a:lstStyle/>
          <a:p>
            <a:fld id="{9D43790F-31DE-44D8-9356-D287620CD80A}" type="slidenum">
              <a:rPr lang="en-GB" smtClean="0"/>
              <a:t>‹#›</a:t>
            </a:fld>
            <a:endParaRPr lang="en-GB"/>
          </a:p>
        </p:txBody>
      </p:sp>
    </p:spTree>
    <p:extLst>
      <p:ext uri="{BB962C8B-B14F-4D97-AF65-F5344CB8AC3E}">
        <p14:creationId xmlns:p14="http://schemas.microsoft.com/office/powerpoint/2010/main" val="179969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139526-A243-4BA3-BEC3-F5F52D8E30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A4082CD-E769-4B3F-A5A7-39FA5A8C65A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EA44D28-DBD1-4628-AEA8-AB83B72F8E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416B561-45D2-4232-A632-EB320B91DB54}"/>
              </a:ext>
            </a:extLst>
          </p:cNvPr>
          <p:cNvSpPr>
            <a:spLocks noGrp="1"/>
          </p:cNvSpPr>
          <p:nvPr>
            <p:ph type="dt" sz="half" idx="10"/>
          </p:nvPr>
        </p:nvSpPr>
        <p:spPr/>
        <p:txBody>
          <a:bodyPr/>
          <a:lstStyle/>
          <a:p>
            <a:fld id="{3108C52B-714C-44AF-9D29-30CB06173E11}" type="datetimeFigureOut">
              <a:rPr lang="en-GB" smtClean="0"/>
              <a:t>04/09/2026</a:t>
            </a:fld>
            <a:endParaRPr lang="en-GB"/>
          </a:p>
        </p:txBody>
      </p:sp>
      <p:sp>
        <p:nvSpPr>
          <p:cNvPr id="6" name="Footer Placeholder 5">
            <a:extLst>
              <a:ext uri="{FF2B5EF4-FFF2-40B4-BE49-F238E27FC236}">
                <a16:creationId xmlns:a16="http://schemas.microsoft.com/office/drawing/2014/main" id="{B4C41641-7B02-47C0-A912-173D32DD7E8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54D1651-B4FB-408B-B79C-A59056187750}"/>
              </a:ext>
            </a:extLst>
          </p:cNvPr>
          <p:cNvSpPr>
            <a:spLocks noGrp="1"/>
          </p:cNvSpPr>
          <p:nvPr>
            <p:ph type="sldNum" sz="quarter" idx="12"/>
          </p:nvPr>
        </p:nvSpPr>
        <p:spPr/>
        <p:txBody>
          <a:bodyPr/>
          <a:lstStyle/>
          <a:p>
            <a:fld id="{9D43790F-31DE-44D8-9356-D287620CD80A}" type="slidenum">
              <a:rPr lang="en-GB" smtClean="0"/>
              <a:t>‹#›</a:t>
            </a:fld>
            <a:endParaRPr lang="en-GB"/>
          </a:p>
        </p:txBody>
      </p:sp>
    </p:spTree>
    <p:extLst>
      <p:ext uri="{BB962C8B-B14F-4D97-AF65-F5344CB8AC3E}">
        <p14:creationId xmlns:p14="http://schemas.microsoft.com/office/powerpoint/2010/main" val="34403015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0723AD8-3F7B-4C24-856C-75FD4E49B1A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EDF1D6E-46F3-4F59-A356-330BFA586A6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E411764-DA92-4538-B348-EEB2215FA1E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08C52B-714C-44AF-9D29-30CB06173E11}" type="datetimeFigureOut">
              <a:rPr lang="en-GB" smtClean="0"/>
              <a:t>04/09/2026</a:t>
            </a:fld>
            <a:endParaRPr lang="en-GB"/>
          </a:p>
        </p:txBody>
      </p:sp>
      <p:sp>
        <p:nvSpPr>
          <p:cNvPr id="5" name="Footer Placeholder 4">
            <a:extLst>
              <a:ext uri="{FF2B5EF4-FFF2-40B4-BE49-F238E27FC236}">
                <a16:creationId xmlns:a16="http://schemas.microsoft.com/office/drawing/2014/main" id="{B60DC450-F795-46A7-B293-F186E821300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4B9C424-EF22-4125-B6C4-1F51F9AA21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43790F-31DE-44D8-9356-D287620CD80A}" type="slidenum">
              <a:rPr lang="en-GB" smtClean="0"/>
              <a:t>‹#›</a:t>
            </a:fld>
            <a:endParaRPr lang="en-GB"/>
          </a:p>
        </p:txBody>
      </p:sp>
    </p:spTree>
    <p:extLst>
      <p:ext uri="{BB962C8B-B14F-4D97-AF65-F5344CB8AC3E}">
        <p14:creationId xmlns:p14="http://schemas.microsoft.com/office/powerpoint/2010/main" val="16779752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08B8FC0-B4E2-46FE-8C95-5596BE1544E4}"/>
              </a:ext>
            </a:extLst>
          </p:cNvPr>
          <p:cNvSpPr txBox="1">
            <a:spLocks/>
          </p:cNvSpPr>
          <p:nvPr/>
        </p:nvSpPr>
        <p:spPr>
          <a:xfrm>
            <a:off x="0" y="47733"/>
            <a:ext cx="12192001" cy="1042335"/>
          </a:xfrm>
          <a:prstGeom prst="rect">
            <a:avLst/>
          </a:prstGeom>
        </p:spPr>
        <p:txBody>
          <a:bodyPr vert="horz" lIns="65314" tIns="32657" rIns="65314" bIns="32657" rtlCol="0" anchor="t">
            <a:noAutofit/>
          </a:bodyPr>
          <a:lstStyle>
            <a:lvl1pPr algn="ctr" defTabSz="1280160" rtl="0" eaLnBrk="1" latinLnBrk="0" hangingPunct="1">
              <a:lnSpc>
                <a:spcPct val="90000"/>
              </a:lnSpc>
              <a:spcBef>
                <a:spcPct val="0"/>
              </a:spcBef>
              <a:buNone/>
              <a:defRPr sz="8400" kern="1200">
                <a:solidFill>
                  <a:schemeClr val="tx1"/>
                </a:solidFill>
                <a:latin typeface="+mj-lt"/>
                <a:ea typeface="+mj-ea"/>
                <a:cs typeface="+mj-cs"/>
              </a:defRPr>
            </a:lvl1pPr>
          </a:lstStyle>
          <a:p>
            <a:r>
              <a:rPr lang="en-GB" sz="4000" b="1" spc="214">
                <a:solidFill>
                  <a:srgbClr val="4D4D4D"/>
                </a:solidFill>
                <a:latin typeface="+mn-lt"/>
              </a:rPr>
              <a:t>Subject Pathway</a:t>
            </a:r>
            <a:endParaRPr lang="en-GB" sz="4400" b="1" spc="214">
              <a:solidFill>
                <a:srgbClr val="4D4D4D"/>
              </a:solidFill>
              <a:latin typeface="+mn-lt"/>
            </a:endParaRPr>
          </a:p>
        </p:txBody>
      </p:sp>
      <p:graphicFrame>
        <p:nvGraphicFramePr>
          <p:cNvPr id="109" name="Table 108">
            <a:extLst>
              <a:ext uri="{FF2B5EF4-FFF2-40B4-BE49-F238E27FC236}">
                <a16:creationId xmlns:a16="http://schemas.microsoft.com/office/drawing/2014/main" id="{97510B23-5B80-4E1A-A66C-D5C3F1EBDBE0}"/>
              </a:ext>
            </a:extLst>
          </p:cNvPr>
          <p:cNvGraphicFramePr>
            <a:graphicFrameLocks noGrp="1"/>
          </p:cNvGraphicFramePr>
          <p:nvPr>
            <p:extLst>
              <p:ext uri="{D42A27DB-BD31-4B8C-83A1-F6EECF244321}">
                <p14:modId xmlns:p14="http://schemas.microsoft.com/office/powerpoint/2010/main" val="2456870273"/>
              </p:ext>
            </p:extLst>
          </p:nvPr>
        </p:nvGraphicFramePr>
        <p:xfrm>
          <a:off x="266454" y="1703296"/>
          <a:ext cx="11659091" cy="4972808"/>
        </p:xfrm>
        <a:graphic>
          <a:graphicData uri="http://schemas.openxmlformats.org/drawingml/2006/table">
            <a:tbl>
              <a:tblPr firstRow="1" bandRow="1">
                <a:tableStyleId>{5940675A-B579-460E-94D1-54222C63F5DA}</a:tableStyleId>
              </a:tblPr>
              <a:tblGrid>
                <a:gridCol w="1133553">
                  <a:extLst>
                    <a:ext uri="{9D8B030D-6E8A-4147-A177-3AD203B41FA5}">
                      <a16:colId xmlns:a16="http://schemas.microsoft.com/office/drawing/2014/main" val="38214913"/>
                    </a:ext>
                  </a:extLst>
                </a:gridCol>
                <a:gridCol w="8284020">
                  <a:extLst>
                    <a:ext uri="{9D8B030D-6E8A-4147-A177-3AD203B41FA5}">
                      <a16:colId xmlns:a16="http://schemas.microsoft.com/office/drawing/2014/main" val="1297399175"/>
                    </a:ext>
                  </a:extLst>
                </a:gridCol>
                <a:gridCol w="2241518">
                  <a:extLst>
                    <a:ext uri="{9D8B030D-6E8A-4147-A177-3AD203B41FA5}">
                      <a16:colId xmlns:a16="http://schemas.microsoft.com/office/drawing/2014/main" val="1563718352"/>
                    </a:ext>
                  </a:extLst>
                </a:gridCol>
              </a:tblGrid>
              <a:tr h="3091789">
                <a:tc>
                  <a:txBody>
                    <a:bodyPr/>
                    <a:lstStyle/>
                    <a:p>
                      <a:pPr algn="ctr"/>
                      <a:r>
                        <a:rPr lang="en-GB" sz="1200" b="1" i="0">
                          <a:solidFill>
                            <a:schemeClr val="tx1"/>
                          </a:solidFill>
                        </a:rPr>
                        <a:t>Nexus and Mosaic</a:t>
                      </a:r>
                    </a:p>
                  </a:txBody>
                  <a:tcPr marL="65314" marR="65314" marT="32657" marB="3265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a:txBody>
                    <a:bodyPr/>
                    <a:lstStyle/>
                    <a:p>
                      <a:pPr algn="l"/>
                      <a:r>
                        <a:rPr lang="en-GB" sz="1000" b="1" i="0" dirty="0">
                          <a:solidFill>
                            <a:schemeClr val="tx1"/>
                          </a:solidFill>
                        </a:rPr>
                        <a:t>Key Stage 3 and Key Stage 4</a:t>
                      </a:r>
                    </a:p>
                    <a:p>
                      <a:pPr algn="l"/>
                      <a:endParaRPr lang="en-GB" sz="1000" dirty="0">
                        <a:solidFill>
                          <a:schemeClr val="tx1"/>
                        </a:solidFill>
                      </a:endParaRPr>
                    </a:p>
                    <a:p>
                      <a:pPr algn="l"/>
                      <a:r>
                        <a:rPr lang="en-GB" sz="1000" b="0" i="0" dirty="0">
                          <a:solidFill>
                            <a:schemeClr val="tx1"/>
                          </a:solidFill>
                        </a:rPr>
                        <a:t>Students follow the Life Lessons curriculum, delivered as a three-year rolling programme at Key Stage 3 (Years A, B and C) and a two-year rolling programme at Key Stage 4 (Years A and B). This structure allows our mixed year-group classes to access the full programme without repetition or gaps.</a:t>
                      </a:r>
                    </a:p>
                    <a:p>
                      <a:pPr algn="l"/>
                      <a:endParaRPr lang="en-GB" sz="1000" dirty="0">
                        <a:solidFill>
                          <a:schemeClr val="tx1"/>
                        </a:solidFill>
                      </a:endParaRPr>
                    </a:p>
                    <a:p>
                      <a:pPr algn="l"/>
                      <a:r>
                        <a:rPr lang="en-GB" sz="1000" b="0" i="0" dirty="0">
                          <a:solidFill>
                            <a:schemeClr val="tx1"/>
                          </a:solidFill>
                        </a:rPr>
                        <a:t>Life Lessons is sequenced around three strands:</a:t>
                      </a:r>
                    </a:p>
                    <a:p>
                      <a:pPr marL="171450" indent="-171450" algn="l">
                        <a:buFont typeface="Arial" panose="020B0604020202020204" pitchFamily="34" charset="0"/>
                        <a:buChar char="•"/>
                      </a:pPr>
                      <a:r>
                        <a:rPr lang="en-GB" sz="1000" b="0" i="0" dirty="0">
                          <a:solidFill>
                            <a:schemeClr val="tx1"/>
                          </a:solidFill>
                        </a:rPr>
                        <a:t>Understanding myself</a:t>
                      </a:r>
                    </a:p>
                    <a:p>
                      <a:pPr marL="171450" indent="-171450" algn="l">
                        <a:buFont typeface="Arial" panose="020B0604020202020204" pitchFamily="34" charset="0"/>
                        <a:buChar char="•"/>
                      </a:pPr>
                      <a:r>
                        <a:rPr lang="en-GB" sz="1000" b="0" i="0" dirty="0">
                          <a:solidFill>
                            <a:schemeClr val="tx1"/>
                          </a:solidFill>
                        </a:rPr>
                        <a:t>Understanding myself with others</a:t>
                      </a:r>
                    </a:p>
                    <a:p>
                      <a:pPr marL="171450" indent="-171450" algn="l">
                        <a:buFont typeface="Arial" panose="020B0604020202020204" pitchFamily="34" charset="0"/>
                        <a:buChar char="•"/>
                      </a:pPr>
                      <a:r>
                        <a:rPr lang="en-GB" sz="1000" b="0" i="0" dirty="0">
                          <a:solidFill>
                            <a:schemeClr val="tx1"/>
                          </a:solidFill>
                        </a:rPr>
                        <a:t>Understanding myself within the world</a:t>
                      </a:r>
                    </a:p>
                    <a:p>
                      <a:pPr algn="l"/>
                      <a:endParaRPr lang="en-GB" sz="1000" dirty="0">
                        <a:solidFill>
                          <a:schemeClr val="tx1"/>
                        </a:solidFill>
                      </a:endParaRPr>
                    </a:p>
                    <a:p>
                      <a:pPr algn="l"/>
                      <a:r>
                        <a:rPr lang="en-GB" sz="1000" b="0" i="0" dirty="0">
                          <a:solidFill>
                            <a:schemeClr val="tx1"/>
                          </a:solidFill>
                        </a:rPr>
                        <a:t>Together these cover the three core themes of the PSHE Association Programme of Study: Health and Wellbeing, Relationships, and Living in the Wider World, alongside the statutory Relationships, Sex and Health Education content.</a:t>
                      </a:r>
                    </a:p>
                    <a:p>
                      <a:pPr algn="l"/>
                      <a:endParaRPr lang="en-GB" sz="1000" dirty="0">
                        <a:solidFill>
                          <a:schemeClr val="tx1"/>
                        </a:solidFill>
                      </a:endParaRPr>
                    </a:p>
                    <a:p>
                      <a:pPr algn="l"/>
                      <a:r>
                        <a:rPr lang="en-GB" sz="1000" b="0" i="0" dirty="0">
                          <a:solidFill>
                            <a:schemeClr val="tx1"/>
                          </a:solidFill>
                        </a:rPr>
                        <a:t>The core RSE entitlement is additionally delivered annually to Year 9 so that every learner receives it before the end of Key Stage 3.</a:t>
                      </a:r>
                    </a:p>
                    <a:p>
                      <a:pPr algn="l"/>
                      <a:endParaRPr lang="en-GB" sz="1000" dirty="0">
                        <a:solidFill>
                          <a:schemeClr val="tx1"/>
                        </a:solidFill>
                      </a:endParaRPr>
                    </a:p>
                    <a:p>
                      <a:pPr algn="l"/>
                      <a:r>
                        <a:rPr lang="en-GB" sz="1000" i="1" dirty="0">
                          <a:solidFill>
                            <a:schemeClr val="tx1"/>
                          </a:solidFill>
                        </a:rPr>
                        <a:t>Nexus (MLD) and Mosaic (SLD) learners follow the same curriculum sequence, with teaching and learning adapted appropriately to ensure accessibility for all learners. Prerequisite knowledge is securely developed before more complex concepts are introduced.</a:t>
                      </a:r>
                    </a:p>
                    <a:p>
                      <a:pPr algn="l"/>
                      <a:endParaRPr lang="en-GB" sz="1000" dirty="0">
                        <a:solidFill>
                          <a:schemeClr val="tx1"/>
                        </a:solidFill>
                      </a:endParaRPr>
                    </a:p>
                    <a:p>
                      <a:pPr algn="l"/>
                      <a:r>
                        <a:rPr lang="en-GB" sz="1000" b="0" i="0" dirty="0">
                          <a:solidFill>
                            <a:schemeClr val="tx1"/>
                          </a:solidFill>
                        </a:rPr>
                        <a:t>Throughout the curriculum students are given information about how they can access help and support if they need it.</a:t>
                      </a:r>
                    </a:p>
                  </a:txBody>
                  <a:tcPr marL="65314" marR="65314" marT="32657" marB="3265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60000"/>
                        <a:lumOff val="40000"/>
                      </a:schemeClr>
                    </a:solidFill>
                  </a:tcPr>
                </a:tc>
                <a:tc rowSpan="2">
                  <a:txBody>
                    <a:bodyPr/>
                    <a:lstStyle/>
                    <a:p>
                      <a:pPr algn="l"/>
                      <a:r>
                        <a:rPr lang="en-GB" sz="1100" b="1" i="0" dirty="0">
                          <a:solidFill>
                            <a:schemeClr val="tx1"/>
                          </a:solidFill>
                        </a:rPr>
                        <a:t>Key Stage 5</a:t>
                      </a:r>
                    </a:p>
                    <a:p>
                      <a:pPr algn="l"/>
                      <a:endParaRPr lang="en-GB" sz="1000" dirty="0">
                        <a:solidFill>
                          <a:schemeClr val="tx1"/>
                        </a:solidFill>
                      </a:endParaRPr>
                    </a:p>
                    <a:p>
                      <a:pPr algn="l"/>
                      <a:r>
                        <a:rPr lang="en-GB" sz="1000" b="0" i="0" dirty="0">
                          <a:solidFill>
                            <a:schemeClr val="tx1"/>
                          </a:solidFill>
                        </a:rPr>
                        <a:t>Year 12 and Year 13 follow the Life Lessons post-16 programme, covering relationships, wellbeing, independence, and aspiration and money.</a:t>
                      </a:r>
                    </a:p>
                    <a:p>
                      <a:pPr algn="l"/>
                      <a:endParaRPr lang="en-GB" sz="1000" dirty="0">
                        <a:solidFill>
                          <a:schemeClr val="tx1"/>
                        </a:solidFill>
                      </a:endParaRPr>
                    </a:p>
                    <a:p>
                      <a:pPr algn="l"/>
                      <a:r>
                        <a:rPr lang="en-GB" sz="1000" b="0" i="0" dirty="0">
                          <a:solidFill>
                            <a:schemeClr val="tx1"/>
                          </a:solidFill>
                        </a:rPr>
                        <a:t>Year 14 follows ASDAN </a:t>
                      </a:r>
                      <a:r>
                        <a:rPr lang="en-GB" sz="1000" b="0" i="0" dirty="0" err="1">
                          <a:solidFill>
                            <a:schemeClr val="tx1"/>
                          </a:solidFill>
                        </a:rPr>
                        <a:t>Lifeskills</a:t>
                      </a:r>
                      <a:r>
                        <a:rPr lang="en-GB" sz="1000" b="0" i="0" dirty="0">
                          <a:solidFill>
                            <a:schemeClr val="tx1"/>
                          </a:solidFill>
                        </a:rPr>
                        <a:t> Challenges selected as appropriate for our learners, with one challenge completed and claimed each term. Every lesson begins with a current affairs discussion.</a:t>
                      </a:r>
                    </a:p>
                    <a:p>
                      <a:pPr algn="l"/>
                      <a:endParaRPr lang="en-GB" sz="1000" dirty="0">
                        <a:solidFill>
                          <a:schemeClr val="tx1"/>
                        </a:solidFill>
                      </a:endParaRPr>
                    </a:p>
                    <a:p>
                      <a:pPr algn="l"/>
                      <a:r>
                        <a:rPr lang="en-GB" sz="1000" b="0" i="0" dirty="0">
                          <a:solidFill>
                            <a:schemeClr val="tx1"/>
                          </a:solidFill>
                        </a:rPr>
                        <a:t>This aligns with the Preparation for Adulthood focus in Key Stage 5.</a:t>
                      </a:r>
                    </a:p>
                    <a:p>
                      <a:pPr algn="l"/>
                      <a:endParaRPr lang="en-GB" sz="1000" dirty="0">
                        <a:solidFill>
                          <a:schemeClr val="tx1"/>
                        </a:solidFill>
                      </a:endParaRPr>
                    </a:p>
                    <a:p>
                      <a:pPr algn="l"/>
                      <a:r>
                        <a:rPr lang="en-GB" sz="1000" b="0" i="0" dirty="0">
                          <a:solidFill>
                            <a:schemeClr val="tx1"/>
                          </a:solidFill>
                        </a:rPr>
                        <a:t>Throughout the curriculum students are given information about how they can access help and support if they need it.</a:t>
                      </a:r>
                    </a:p>
                  </a:txBody>
                  <a:tcPr marL="65314" marR="65314" marT="32657" marB="3265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extLst>
                  <a:ext uri="{0D108BD9-81ED-4DB2-BD59-A6C34878D82A}">
                    <a16:rowId xmlns:a16="http://schemas.microsoft.com/office/drawing/2014/main" val="3238843964"/>
                  </a:ext>
                </a:extLst>
              </a:tr>
              <a:tr h="1881019">
                <a:tc>
                  <a:txBody>
                    <a:bodyPr/>
                    <a:lstStyle/>
                    <a:p>
                      <a:pPr algn="ctr"/>
                      <a:r>
                        <a:rPr lang="en-GB" sz="1200" b="1" i="0">
                          <a:solidFill>
                            <a:schemeClr val="tx1"/>
                          </a:solidFill>
                        </a:rPr>
                        <a:t>Kaleidoscope</a:t>
                      </a:r>
                    </a:p>
                  </a:txBody>
                  <a:tcPr marL="65314" marR="65314" marT="32657" marB="3265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a:txBody>
                    <a:bodyPr/>
                    <a:lstStyle/>
                    <a:p>
                      <a:pPr algn="l"/>
                      <a:r>
                        <a:rPr lang="en-GB" sz="1000" b="1" i="0" dirty="0">
                          <a:solidFill>
                            <a:schemeClr val="tx1"/>
                          </a:solidFill>
                        </a:rPr>
                        <a:t>Key Stage 3 and Key Stage 4</a:t>
                      </a:r>
                    </a:p>
                    <a:p>
                      <a:pPr algn="l"/>
                      <a:endParaRPr lang="en-GB" sz="1000" dirty="0">
                        <a:solidFill>
                          <a:schemeClr val="tx1"/>
                        </a:solidFill>
                      </a:endParaRPr>
                    </a:p>
                    <a:p>
                      <a:pPr algn="l"/>
                      <a:r>
                        <a:rPr lang="en-GB" sz="1000" b="0" i="0" dirty="0">
                          <a:solidFill>
                            <a:schemeClr val="tx1"/>
                          </a:solidFill>
                        </a:rPr>
                        <a:t>Students follow the PSHE Association's Planning Framework for Pupils with SEND, which is organised into six sections:</a:t>
                      </a:r>
                    </a:p>
                    <a:p>
                      <a:pPr marL="171450" indent="-171450" algn="l">
                        <a:buFont typeface="Arial" panose="020B0604020202020204" pitchFamily="34" charset="0"/>
                        <a:buChar char="•"/>
                      </a:pPr>
                      <a:r>
                        <a:rPr lang="en-GB" sz="1000" b="0" i="0" dirty="0">
                          <a:solidFill>
                            <a:schemeClr val="tx1"/>
                          </a:solidFill>
                        </a:rPr>
                        <a:t>Self-Awareness</a:t>
                      </a:r>
                    </a:p>
                    <a:p>
                      <a:pPr marL="171450" indent="-171450" algn="l">
                        <a:buFont typeface="Arial" panose="020B0604020202020204" pitchFamily="34" charset="0"/>
                        <a:buChar char="•"/>
                      </a:pPr>
                      <a:r>
                        <a:rPr lang="en-GB" sz="1000" b="0" i="0" dirty="0">
                          <a:solidFill>
                            <a:schemeClr val="tx1"/>
                          </a:solidFill>
                        </a:rPr>
                        <a:t>Self-care, Support and Safety</a:t>
                      </a:r>
                    </a:p>
                    <a:p>
                      <a:pPr marL="171450" indent="-171450" algn="l">
                        <a:buFont typeface="Arial" panose="020B0604020202020204" pitchFamily="34" charset="0"/>
                        <a:buChar char="•"/>
                      </a:pPr>
                      <a:r>
                        <a:rPr lang="en-GB" sz="1000" b="0" i="0" dirty="0">
                          <a:solidFill>
                            <a:schemeClr val="tx1"/>
                          </a:solidFill>
                        </a:rPr>
                        <a:t>Managing Feelings</a:t>
                      </a:r>
                    </a:p>
                    <a:p>
                      <a:pPr marL="171450" indent="-171450" algn="l">
                        <a:buFont typeface="Arial" panose="020B0604020202020204" pitchFamily="34" charset="0"/>
                        <a:buChar char="•"/>
                      </a:pPr>
                      <a:r>
                        <a:rPr lang="en-GB" sz="1000" b="0" i="0" dirty="0">
                          <a:solidFill>
                            <a:schemeClr val="tx1"/>
                          </a:solidFill>
                        </a:rPr>
                        <a:t>Changing and Growing</a:t>
                      </a:r>
                    </a:p>
                    <a:p>
                      <a:pPr marL="171450" indent="-171450" algn="l">
                        <a:buFont typeface="Arial" panose="020B0604020202020204" pitchFamily="34" charset="0"/>
                        <a:buChar char="•"/>
                      </a:pPr>
                      <a:r>
                        <a:rPr lang="en-GB" sz="1000" b="0" i="0" dirty="0">
                          <a:solidFill>
                            <a:schemeClr val="tx1"/>
                          </a:solidFill>
                        </a:rPr>
                        <a:t>Healthy Lifestyles</a:t>
                      </a:r>
                    </a:p>
                    <a:p>
                      <a:pPr marL="171450" indent="-171450" algn="l">
                        <a:buFont typeface="Arial" panose="020B0604020202020204" pitchFamily="34" charset="0"/>
                        <a:buChar char="•"/>
                      </a:pPr>
                      <a:r>
                        <a:rPr lang="en-GB" sz="1000" b="0" i="0" dirty="0">
                          <a:solidFill>
                            <a:schemeClr val="tx1"/>
                          </a:solidFill>
                        </a:rPr>
                        <a:t>The World I Live In</a:t>
                      </a:r>
                    </a:p>
                    <a:p>
                      <a:pPr algn="l"/>
                      <a:endParaRPr lang="en-GB" sz="1000" dirty="0">
                        <a:solidFill>
                          <a:schemeClr val="tx1"/>
                        </a:solidFill>
                      </a:endParaRPr>
                    </a:p>
                    <a:p>
                      <a:pPr algn="l"/>
                      <a:r>
                        <a:rPr lang="en-GB" sz="1000" b="0" i="0" dirty="0">
                          <a:solidFill>
                            <a:schemeClr val="tx1"/>
                          </a:solidFill>
                        </a:rPr>
                        <a:t>Content is delivered at an engagement level appropriate to each learner, using sensory and experiential approaches. </a:t>
                      </a:r>
                    </a:p>
                  </a:txBody>
                  <a:tcPr marL="65314" marR="65314" marT="32657" marB="3265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vMerge="1">
                  <a:txBody>
                    <a:bodyPr/>
                    <a:lstStyle/>
                    <a:p>
                      <a:endParaRPr lang="en-US"/>
                    </a:p>
                  </a:txBody>
                  <a:tcPr marL="65314" marR="65314" marT="32657" marB="3265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extLst>
                  <a:ext uri="{0D108BD9-81ED-4DB2-BD59-A6C34878D82A}">
                    <a16:rowId xmlns:a16="http://schemas.microsoft.com/office/drawing/2014/main" val="1415685409"/>
                  </a:ext>
                </a:extLst>
              </a:tr>
            </a:tbl>
          </a:graphicData>
        </a:graphic>
      </p:graphicFrame>
      <p:pic>
        <p:nvPicPr>
          <p:cNvPr id="13" name="Picture 12">
            <a:extLst>
              <a:ext uri="{FF2B5EF4-FFF2-40B4-BE49-F238E27FC236}">
                <a16:creationId xmlns:a16="http://schemas.microsoft.com/office/drawing/2014/main" id="{65ABA3C5-2A79-4DCE-9810-530F13513A73}"/>
              </a:ext>
            </a:extLst>
          </p:cNvPr>
          <p:cNvPicPr/>
          <p:nvPr/>
        </p:nvPicPr>
        <p:blipFill>
          <a:blip r:embed="rId3"/>
          <a:stretch>
            <a:fillRect/>
          </a:stretch>
        </p:blipFill>
        <p:spPr>
          <a:xfrm>
            <a:off x="28772" y="62035"/>
            <a:ext cx="1744121" cy="598925"/>
          </a:xfrm>
          <a:prstGeom prst="rect">
            <a:avLst/>
          </a:prstGeom>
        </p:spPr>
      </p:pic>
      <p:pic>
        <p:nvPicPr>
          <p:cNvPr id="15" name="Picture 14">
            <a:extLst>
              <a:ext uri="{FF2B5EF4-FFF2-40B4-BE49-F238E27FC236}">
                <a16:creationId xmlns:a16="http://schemas.microsoft.com/office/drawing/2014/main" id="{14298A57-6BBF-4745-9251-D1A3B46EEA92}"/>
              </a:ext>
            </a:extLst>
          </p:cNvPr>
          <p:cNvPicPr>
            <a:picLocks noChangeAspect="1"/>
          </p:cNvPicPr>
          <p:nvPr/>
        </p:nvPicPr>
        <p:blipFill>
          <a:blip r:embed="rId4"/>
          <a:stretch>
            <a:fillRect/>
          </a:stretch>
        </p:blipFill>
        <p:spPr>
          <a:xfrm>
            <a:off x="10472031" y="47733"/>
            <a:ext cx="1691197" cy="645474"/>
          </a:xfrm>
          <a:prstGeom prst="rect">
            <a:avLst/>
          </a:prstGeom>
        </p:spPr>
      </p:pic>
      <p:sp>
        <p:nvSpPr>
          <p:cNvPr id="6" name="Rectangle 5"/>
          <p:cNvSpPr/>
          <p:nvPr/>
        </p:nvSpPr>
        <p:spPr>
          <a:xfrm>
            <a:off x="26462" y="597528"/>
            <a:ext cx="6096000" cy="369332"/>
          </a:xfrm>
          <a:prstGeom prst="rect">
            <a:avLst/>
          </a:prstGeom>
        </p:spPr>
        <p:txBody>
          <a:bodyPr>
            <a:spAutoFit/>
          </a:bodyPr>
          <a:lstStyle/>
          <a:p>
            <a:r>
              <a:rPr lang="en-GB" b="1" spc="120" dirty="0"/>
              <a:t>Intent: </a:t>
            </a:r>
          </a:p>
        </p:txBody>
      </p:sp>
      <p:sp>
        <p:nvSpPr>
          <p:cNvPr id="2" name="Rectangle 1">
            <a:extLst>
              <a:ext uri="{FF2B5EF4-FFF2-40B4-BE49-F238E27FC236}">
                <a16:creationId xmlns:a16="http://schemas.microsoft.com/office/drawing/2014/main" id="{FDD9AA7B-2FB3-49E7-9396-59D06FE655A1}"/>
              </a:ext>
            </a:extLst>
          </p:cNvPr>
          <p:cNvSpPr/>
          <p:nvPr/>
        </p:nvSpPr>
        <p:spPr>
          <a:xfrm>
            <a:off x="2951748" y="661957"/>
            <a:ext cx="9242826" cy="261610"/>
          </a:xfrm>
          <a:prstGeom prst="rect">
            <a:avLst/>
          </a:prstGeom>
        </p:spPr>
        <p:txBody>
          <a:bodyPr wrap="square" lIns="91440" tIns="45720" rIns="91440" bIns="45720" anchor="t">
            <a:spAutoFit/>
          </a:bodyPr>
          <a:lstStyle/>
          <a:p>
            <a:pPr algn="just"/>
            <a:endParaRPr lang="en-US" sz="1100" dirty="0">
              <a:ea typeface="Calibri"/>
              <a:cs typeface="Calibri"/>
            </a:endParaRPr>
          </a:p>
        </p:txBody>
      </p:sp>
      <p:pic>
        <p:nvPicPr>
          <p:cNvPr id="7" name="Picture 6">
            <a:extLst>
              <a:ext uri="{FF2B5EF4-FFF2-40B4-BE49-F238E27FC236}">
                <a16:creationId xmlns:a16="http://schemas.microsoft.com/office/drawing/2014/main" id="{8A305187-2E45-F888-AEE9-60A275CAD06E}"/>
              </a:ext>
            </a:extLst>
          </p:cNvPr>
          <p:cNvPicPr>
            <a:picLocks noChangeAspect="1"/>
          </p:cNvPicPr>
          <p:nvPr/>
        </p:nvPicPr>
        <p:blipFill>
          <a:blip r:embed="rId5"/>
          <a:stretch>
            <a:fillRect/>
          </a:stretch>
        </p:blipFill>
        <p:spPr>
          <a:xfrm>
            <a:off x="350000" y="5625303"/>
            <a:ext cx="950000" cy="114000"/>
          </a:xfrm>
          <a:prstGeom prst="rect">
            <a:avLst/>
          </a:prstGeom>
        </p:spPr>
      </p:pic>
      <p:pic>
        <p:nvPicPr>
          <p:cNvPr id="12" name="Picture 11">
            <a:extLst>
              <a:ext uri="{FF2B5EF4-FFF2-40B4-BE49-F238E27FC236}">
                <a16:creationId xmlns:a16="http://schemas.microsoft.com/office/drawing/2014/main" id="{7AC8C8DB-D008-67F1-BBAC-6E9EB3B8C300}"/>
              </a:ext>
            </a:extLst>
          </p:cNvPr>
          <p:cNvPicPr>
            <a:picLocks noChangeAspect="1"/>
          </p:cNvPicPr>
          <p:nvPr/>
        </p:nvPicPr>
        <p:blipFill>
          <a:blip r:embed="rId6"/>
          <a:stretch>
            <a:fillRect/>
          </a:stretch>
        </p:blipFill>
        <p:spPr>
          <a:xfrm>
            <a:off x="397011" y="3627524"/>
            <a:ext cx="855977" cy="159675"/>
          </a:xfrm>
          <a:prstGeom prst="rect">
            <a:avLst/>
          </a:prstGeom>
        </p:spPr>
      </p:pic>
      <p:pic>
        <p:nvPicPr>
          <p:cNvPr id="16" name="Picture 15">
            <a:extLst>
              <a:ext uri="{FF2B5EF4-FFF2-40B4-BE49-F238E27FC236}">
                <a16:creationId xmlns:a16="http://schemas.microsoft.com/office/drawing/2014/main" id="{FEDCDE27-4475-12E3-E4B2-21B2A58535A6}"/>
              </a:ext>
            </a:extLst>
          </p:cNvPr>
          <p:cNvPicPr>
            <a:picLocks noChangeAspect="1"/>
          </p:cNvPicPr>
          <p:nvPr/>
        </p:nvPicPr>
        <p:blipFill>
          <a:blip r:embed="rId7"/>
          <a:stretch>
            <a:fillRect/>
          </a:stretch>
        </p:blipFill>
        <p:spPr>
          <a:xfrm>
            <a:off x="329426" y="2512404"/>
            <a:ext cx="1111406" cy="306012"/>
          </a:xfrm>
          <a:prstGeom prst="rect">
            <a:avLst/>
          </a:prstGeom>
        </p:spPr>
      </p:pic>
      <p:sp>
        <p:nvSpPr>
          <p:cNvPr id="9" name="TextBox 8">
            <a:extLst>
              <a:ext uri="{FF2B5EF4-FFF2-40B4-BE49-F238E27FC236}">
                <a16:creationId xmlns:a16="http://schemas.microsoft.com/office/drawing/2014/main" id="{CD3658DA-9D59-88FC-5401-8453E5733E39}"/>
              </a:ext>
            </a:extLst>
          </p:cNvPr>
          <p:cNvSpPr txBox="1"/>
          <p:nvPr/>
        </p:nvSpPr>
        <p:spPr>
          <a:xfrm>
            <a:off x="865240" y="660960"/>
            <a:ext cx="11326760" cy="1015663"/>
          </a:xfrm>
          <a:prstGeom prst="rect">
            <a:avLst/>
          </a:prstGeom>
          <a:noFill/>
        </p:spPr>
        <p:txBody>
          <a:bodyPr wrap="square" rtlCol="0">
            <a:spAutoFit/>
          </a:bodyPr>
          <a:lstStyle/>
          <a:p>
            <a:r>
              <a:rPr lang="en-GB" sz="1000" dirty="0"/>
              <a:t>Our PSHE curriculum is delivered through the </a:t>
            </a:r>
            <a:r>
              <a:rPr lang="en-GB" sz="1000" dirty="0" err="1"/>
              <a:t>LifeLessons</a:t>
            </a:r>
            <a:r>
              <a:rPr lang="en-GB" sz="1000" dirty="0"/>
              <a:t> programme, the PSHE Programme for SEND and the ASDAN </a:t>
            </a:r>
            <a:r>
              <a:rPr lang="en-GB" sz="1000" dirty="0" err="1"/>
              <a:t>Lifeskills</a:t>
            </a:r>
            <a:r>
              <a:rPr lang="en-GB" sz="1000" dirty="0"/>
              <a:t> Challenge. It reflects Fountains High School's values of Kind Hearts, Wise Minds and Brave Souls. Through inclusive and adaptive teaching, learners access all statutory PSHE content, including Relationships and Sex Education (RSE), while developing the knowledge, skills and confidence to lead safe, healthy and increasingly independent lives. Supporting the four Preparation for Adulthood outcomes of good health, independent living, community inclusion and employment, our curriculum helps students become resilient, self-aware and active members of society, ready for the opportunities and challenges of adult life. Our PSHE curriculum remains adaptable and responsive to local, national and contextual issues, ensuring that learning is relevant to students' lives and experiences. While PSHE is delivered through discrete lessons, opportunities across the wider Fountains curriculum are actively used to reinforce and develop the knowledge, skills and attributes needed for future learning, employment, independence and active participation in the community.</a:t>
            </a:r>
          </a:p>
        </p:txBody>
      </p:sp>
    </p:spTree>
    <p:extLst>
      <p:ext uri="{BB962C8B-B14F-4D97-AF65-F5344CB8AC3E}">
        <p14:creationId xmlns:p14="http://schemas.microsoft.com/office/powerpoint/2010/main" val="26250878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B01640C-6ACF-41E6-A407-BF7E823BA499}"/>
              </a:ext>
            </a:extLst>
          </p:cNvPr>
          <p:cNvSpPr txBox="1">
            <a:spLocks/>
          </p:cNvSpPr>
          <p:nvPr/>
        </p:nvSpPr>
        <p:spPr>
          <a:xfrm>
            <a:off x="7300000" y="-1200"/>
            <a:ext cx="4800000" cy="1803969"/>
          </a:xfrm>
          <a:prstGeom prst="rect">
            <a:avLst/>
          </a:prstGeom>
        </p:spPr>
        <p:txBody>
          <a:bodyPr vert="horz" lIns="91440" tIns="45720" rIns="91440" bIns="45720" rtlCol="0" anchor="t">
            <a:normAutofit/>
          </a:bodyPr>
          <a:lstStyle>
            <a:lvl1pPr algn="ctr" defTabSz="1280160" rtl="0" eaLnBrk="1" latinLnBrk="0" hangingPunct="1">
              <a:lnSpc>
                <a:spcPct val="90000"/>
              </a:lnSpc>
              <a:spcBef>
                <a:spcPct val="0"/>
              </a:spcBef>
              <a:buNone/>
              <a:defRPr sz="8400" kern="1200">
                <a:solidFill>
                  <a:schemeClr val="tx1"/>
                </a:solidFill>
                <a:latin typeface="+mj-lt"/>
                <a:ea typeface="+mj-ea"/>
                <a:cs typeface="+mj-cs"/>
              </a:defRPr>
            </a:lvl1pPr>
          </a:lstStyle>
          <a:p>
            <a:pPr algn="l"/>
            <a:r>
              <a:rPr lang="en-GB" sz="2000" b="1" spc="300">
                <a:solidFill>
                  <a:srgbClr val="4D4D4D"/>
                </a:solidFill>
                <a:latin typeface="Calibri" panose="020F0502020204030204"/>
              </a:rPr>
              <a:t>KS4 Year B Sequencing</a:t>
            </a:r>
          </a:p>
          <a:p>
            <a:pPr algn="l"/>
            <a:r>
              <a:rPr lang="en-GB" sz="1200" b="1" spc="0">
                <a:solidFill>
                  <a:srgbClr val="4D4D4D"/>
                </a:solidFill>
                <a:latin typeface="Calibri" panose="020F0502020204030204"/>
              </a:rPr>
              <a:t>Nexus and Mosaic Pathways</a:t>
            </a:r>
          </a:p>
        </p:txBody>
      </p:sp>
      <p:pic>
        <p:nvPicPr>
          <p:cNvPr id="23" name="Picture 22">
            <a:extLst>
              <a:ext uri="{FF2B5EF4-FFF2-40B4-BE49-F238E27FC236}">
                <a16:creationId xmlns:a16="http://schemas.microsoft.com/office/drawing/2014/main" id="{65ABA3C5-2A79-4DCE-9810-530F13513A73}"/>
              </a:ext>
            </a:extLst>
          </p:cNvPr>
          <p:cNvPicPr>
            <a:picLocks noChangeAspect="1"/>
          </p:cNvPicPr>
          <p:nvPr/>
        </p:nvPicPr>
        <p:blipFill>
          <a:blip r:embed="rId2"/>
          <a:stretch>
            <a:fillRect/>
          </a:stretch>
        </p:blipFill>
        <p:spPr>
          <a:xfrm>
            <a:off x="86201" y="164500"/>
            <a:ext cx="1862826" cy="696208"/>
          </a:xfrm>
          <a:prstGeom prst="rect">
            <a:avLst/>
          </a:prstGeom>
        </p:spPr>
      </p:pic>
      <p:pic>
        <p:nvPicPr>
          <p:cNvPr id="24" name="Picture 23">
            <a:extLst>
              <a:ext uri="{FF2B5EF4-FFF2-40B4-BE49-F238E27FC236}">
                <a16:creationId xmlns:a16="http://schemas.microsoft.com/office/drawing/2014/main" id="{14298A57-6BBF-4745-9251-D1A3B46EEA92}"/>
              </a:ext>
            </a:extLst>
          </p:cNvPr>
          <p:cNvPicPr>
            <a:picLocks noChangeAspect="1"/>
          </p:cNvPicPr>
          <p:nvPr/>
        </p:nvPicPr>
        <p:blipFill>
          <a:blip r:embed="rId3"/>
          <a:stretch>
            <a:fillRect/>
          </a:stretch>
        </p:blipFill>
        <p:spPr>
          <a:xfrm>
            <a:off x="2159801" y="164500"/>
            <a:ext cx="1824126" cy="696208"/>
          </a:xfrm>
          <a:prstGeom prst="rect">
            <a:avLst/>
          </a:prstGeom>
        </p:spPr>
      </p:pic>
      <p:graphicFrame>
        <p:nvGraphicFramePr>
          <p:cNvPr id="2" name="Table 1">
            <a:extLst>
              <a:ext uri="{FF2B5EF4-FFF2-40B4-BE49-F238E27FC236}">
                <a16:creationId xmlns:a16="http://schemas.microsoft.com/office/drawing/2014/main" id="{64A8DE5A-1C2C-4CE9-B3F2-06D6D2522153}"/>
              </a:ext>
            </a:extLst>
          </p:cNvPr>
          <p:cNvGraphicFramePr>
            <a:graphicFrameLocks noGrp="1"/>
          </p:cNvGraphicFramePr>
          <p:nvPr>
            <p:extLst>
              <p:ext uri="{D42A27DB-BD31-4B8C-83A1-F6EECF244321}">
                <p14:modId xmlns:p14="http://schemas.microsoft.com/office/powerpoint/2010/main" val="3161248579"/>
              </p:ext>
            </p:extLst>
          </p:nvPr>
        </p:nvGraphicFramePr>
        <p:xfrm>
          <a:off x="0" y="1052052"/>
          <a:ext cx="12192000" cy="484864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4194619406"/>
                    </a:ext>
                  </a:extLst>
                </a:gridCol>
                <a:gridCol w="2032000">
                  <a:extLst>
                    <a:ext uri="{9D8B030D-6E8A-4147-A177-3AD203B41FA5}">
                      <a16:colId xmlns:a16="http://schemas.microsoft.com/office/drawing/2014/main" val="1485385952"/>
                    </a:ext>
                  </a:extLst>
                </a:gridCol>
                <a:gridCol w="2032000">
                  <a:extLst>
                    <a:ext uri="{9D8B030D-6E8A-4147-A177-3AD203B41FA5}">
                      <a16:colId xmlns:a16="http://schemas.microsoft.com/office/drawing/2014/main" val="347678390"/>
                    </a:ext>
                  </a:extLst>
                </a:gridCol>
                <a:gridCol w="2032000">
                  <a:extLst>
                    <a:ext uri="{9D8B030D-6E8A-4147-A177-3AD203B41FA5}">
                      <a16:colId xmlns:a16="http://schemas.microsoft.com/office/drawing/2014/main" val="1544488923"/>
                    </a:ext>
                  </a:extLst>
                </a:gridCol>
                <a:gridCol w="2032000">
                  <a:extLst>
                    <a:ext uri="{9D8B030D-6E8A-4147-A177-3AD203B41FA5}">
                      <a16:colId xmlns:a16="http://schemas.microsoft.com/office/drawing/2014/main" val="429585465"/>
                    </a:ext>
                  </a:extLst>
                </a:gridCol>
                <a:gridCol w="2032000">
                  <a:extLst>
                    <a:ext uri="{9D8B030D-6E8A-4147-A177-3AD203B41FA5}">
                      <a16:colId xmlns:a16="http://schemas.microsoft.com/office/drawing/2014/main" val="1923915755"/>
                    </a:ext>
                  </a:extLst>
                </a:gridCol>
              </a:tblGrid>
              <a:tr h="260000">
                <a:tc>
                  <a:txBody>
                    <a:bodyPr/>
                    <a:lstStyle/>
                    <a:p>
                      <a:pPr algn="ctr"/>
                      <a:r>
                        <a:rPr lang="en-GB" sz="1200">
                          <a:solidFill>
                            <a:schemeClr val="tx1"/>
                          </a:solidFill>
                        </a:rPr>
                        <a:t>Autumn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Autumn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Spring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Spring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Summer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Summer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2064916613"/>
                  </a:ext>
                </a:extLst>
              </a:tr>
              <a:tr h="2900000">
                <a:tc>
                  <a:txBody>
                    <a:bodyPr/>
                    <a:lstStyle/>
                    <a:p>
                      <a:pPr algn="l"/>
                      <a:r>
                        <a:rPr lang="en-GB" sz="1000" b="1" i="0">
                          <a:solidFill>
                            <a:schemeClr val="tx1"/>
                          </a:solidFill>
                        </a:rPr>
                        <a:t>Understanding Myself: Resilience, Risk and Health</a:t>
                      </a:r>
                    </a:p>
                    <a:p>
                      <a:pPr algn="l"/>
                      <a:endParaRPr lang="en-GB" sz="1000">
                        <a:solidFill>
                          <a:schemeClr val="tx1"/>
                        </a:solidFill>
                      </a:endParaRPr>
                    </a:p>
                    <a:p>
                      <a:pPr marL="171450" indent="-171450" algn="l">
                        <a:buFont typeface="Arial" panose="020B0604020202020204" pitchFamily="34" charset="0"/>
                        <a:buChar char="•"/>
                      </a:pPr>
                      <a:r>
                        <a:rPr lang="en-GB" sz="900" b="0" i="0">
                          <a:solidFill>
                            <a:schemeClr val="tx1"/>
                          </a:solidFill>
                        </a:rPr>
                        <a:t>Balancing everyday pressures and opportunities</a:t>
                      </a:r>
                    </a:p>
                    <a:p>
                      <a:pPr marL="171450" indent="-171450" algn="l">
                        <a:buFont typeface="Arial" panose="020B0604020202020204" pitchFamily="34" charset="0"/>
                        <a:buChar char="•"/>
                      </a:pPr>
                      <a:r>
                        <a:rPr lang="en-GB" sz="900" b="0" i="0">
                          <a:solidFill>
                            <a:schemeClr val="tx1"/>
                          </a:solidFill>
                        </a:rPr>
                        <a:t>How can we build resilience and overcome challenges?</a:t>
                      </a:r>
                    </a:p>
                    <a:p>
                      <a:pPr marL="171450" indent="-171450" algn="l">
                        <a:buFont typeface="Arial" panose="020B0604020202020204" pitchFamily="34" charset="0"/>
                        <a:buChar char="•"/>
                      </a:pPr>
                      <a:r>
                        <a:rPr lang="en-GB" sz="900" b="0" i="0">
                          <a:solidFill>
                            <a:schemeClr val="tx1"/>
                          </a:solidFill>
                        </a:rPr>
                        <a:t>How does addiction impact mental health?</a:t>
                      </a:r>
                    </a:p>
                    <a:p>
                      <a:pPr marL="171450" indent="-171450" algn="l">
                        <a:buFont typeface="Arial" panose="020B0604020202020204" pitchFamily="34" charset="0"/>
                        <a:buChar char="•"/>
                      </a:pPr>
                      <a:r>
                        <a:rPr lang="en-GB" sz="900" b="0" i="0">
                          <a:solidFill>
                            <a:schemeClr val="tx1"/>
                          </a:solidFill>
                        </a:rPr>
                        <a:t>How can we avoid exploitation and radicalisation?</a:t>
                      </a:r>
                    </a:p>
                    <a:p>
                      <a:pPr marL="171450" indent="-171450" algn="l">
                        <a:buFont typeface="Arial" panose="020B0604020202020204" pitchFamily="34" charset="0"/>
                        <a:buChar char="•"/>
                      </a:pPr>
                      <a:r>
                        <a:rPr lang="en-GB" sz="900" b="0" i="0">
                          <a:solidFill>
                            <a:schemeClr val="tx1"/>
                          </a:solidFill>
                        </a:rPr>
                        <a:t>How can I feel confident and safe when meeting new people?</a:t>
                      </a:r>
                    </a:p>
                    <a:p>
                      <a:pPr marL="171450" indent="-171450" algn="l">
                        <a:buFont typeface="Arial" panose="020B0604020202020204" pitchFamily="34" charset="0"/>
                        <a:buChar char="•"/>
                      </a:pPr>
                      <a:r>
                        <a:rPr lang="en-GB" sz="900" b="0" i="0">
                          <a:solidFill>
                            <a:schemeClr val="tx1"/>
                          </a:solidFill>
                        </a:rPr>
                        <a:t>How can people make healthy choices about cosmetic procedures?</a:t>
                      </a:r>
                    </a:p>
                    <a:p>
                      <a:pPr marL="171450" indent="-171450" algn="l">
                        <a:buFont typeface="Arial" panose="020B0604020202020204" pitchFamily="34" charset="0"/>
                        <a:buChar char="•"/>
                      </a:pPr>
                      <a:r>
                        <a:rPr lang="en-GB" sz="900" b="0" i="0">
                          <a:solidFill>
                            <a:schemeClr val="tx1"/>
                          </a:solidFill>
                        </a:rPr>
                        <a:t>What health issues can affect people with female bodies?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l"/>
                      <a:r>
                        <a:rPr lang="en-GB" sz="1000" b="1" i="0">
                          <a:solidFill>
                            <a:schemeClr val="tx1"/>
                          </a:solidFill>
                        </a:rPr>
                        <a:t>Understanding Myself: Parenthood, Sexual Health and Loss</a:t>
                      </a:r>
                    </a:p>
                    <a:p>
                      <a:pPr algn="l"/>
                      <a:endParaRPr lang="en-GB" sz="1000">
                        <a:solidFill>
                          <a:schemeClr val="tx1"/>
                        </a:solidFill>
                      </a:endParaRPr>
                    </a:p>
                    <a:p>
                      <a:pPr marL="171450" indent="-171450" algn="l">
                        <a:buFont typeface="Arial" panose="020B0604020202020204" pitchFamily="34" charset="0"/>
                        <a:buChar char="•"/>
                      </a:pPr>
                      <a:r>
                        <a:rPr lang="en-GB" sz="900" b="0" i="0">
                          <a:solidFill>
                            <a:schemeClr val="tx1"/>
                          </a:solidFill>
                        </a:rPr>
                        <a:t>What does it mean to become a parent?</a:t>
                      </a:r>
                    </a:p>
                    <a:p>
                      <a:pPr marL="171450" indent="-171450" algn="l">
                        <a:buFont typeface="Arial" panose="020B0604020202020204" pitchFamily="34" charset="0"/>
                        <a:buChar char="•"/>
                      </a:pPr>
                      <a:r>
                        <a:rPr lang="en-GB" sz="900" b="0" i="0">
                          <a:solidFill>
                            <a:schemeClr val="tx1"/>
                          </a:solidFill>
                        </a:rPr>
                        <a:t>Fertility, infertility and miscarriage</a:t>
                      </a:r>
                    </a:p>
                    <a:p>
                      <a:pPr marL="171450" indent="-171450" algn="l">
                        <a:buFont typeface="Arial" panose="020B0604020202020204" pitchFamily="34" charset="0"/>
                        <a:buChar char="•"/>
                      </a:pPr>
                      <a:r>
                        <a:rPr lang="en-GB" sz="900" b="0" i="0">
                          <a:solidFill>
                            <a:schemeClr val="tx1"/>
                          </a:solidFill>
                        </a:rPr>
                        <a:t>The choice to continue or end a pregnancy</a:t>
                      </a:r>
                    </a:p>
                    <a:p>
                      <a:pPr marL="171450" indent="-171450" algn="l">
                        <a:buFont typeface="Arial" panose="020B0604020202020204" pitchFamily="34" charset="0"/>
                        <a:buChar char="•"/>
                      </a:pPr>
                      <a:r>
                        <a:rPr lang="en-GB" sz="900" b="0" i="0">
                          <a:solidFill>
                            <a:schemeClr val="tx1"/>
                          </a:solidFill>
                        </a:rPr>
                        <a:t>How can we access the healthcare we need?</a:t>
                      </a:r>
                    </a:p>
                    <a:p>
                      <a:pPr marL="171450" indent="-171450" algn="l">
                        <a:buFont typeface="Arial" panose="020B0604020202020204" pitchFamily="34" charset="0"/>
                        <a:buChar char="•"/>
                      </a:pPr>
                      <a:r>
                        <a:rPr lang="en-GB" sz="900" b="0" i="0">
                          <a:solidFill>
                            <a:schemeClr val="tx1"/>
                          </a:solidFill>
                        </a:rPr>
                        <a:t>How can we test for, and protect each other from, STIs?</a:t>
                      </a:r>
                    </a:p>
                    <a:p>
                      <a:pPr marL="171450" indent="-171450" algn="l">
                        <a:buFont typeface="Arial" panose="020B0604020202020204" pitchFamily="34" charset="0"/>
                        <a:buChar char="•"/>
                      </a:pPr>
                      <a:r>
                        <a:rPr lang="en-GB" sz="900" b="0" i="0">
                          <a:solidFill>
                            <a:schemeClr val="tx1"/>
                          </a:solidFill>
                        </a:rPr>
                        <a:t>How can you tell if a friendship is positive?</a:t>
                      </a:r>
                    </a:p>
                    <a:p>
                      <a:pPr marL="171450" indent="-171450" algn="l">
                        <a:buFont typeface="Arial" panose="020B0604020202020204" pitchFamily="34" charset="0"/>
                        <a:buChar char="•"/>
                      </a:pPr>
                      <a:r>
                        <a:rPr lang="en-GB" sz="900" b="0" i="0">
                          <a:solidFill>
                            <a:schemeClr val="tx1"/>
                          </a:solidFill>
                        </a:rPr>
                        <a:t>What influences our ability to connect to others?</a:t>
                      </a:r>
                    </a:p>
                    <a:p>
                      <a:pPr marL="171450" indent="-171450" algn="l">
                        <a:buFont typeface="Arial" panose="020B0604020202020204" pitchFamily="34" charset="0"/>
                        <a:buChar char="•"/>
                      </a:pPr>
                      <a:r>
                        <a:rPr lang="en-GB" sz="900" b="0" i="0">
                          <a:solidFill>
                            <a:schemeClr val="tx1"/>
                          </a:solidFill>
                        </a:rPr>
                        <a:t>How can we deal with grief and loss?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l"/>
                      <a:r>
                        <a:rPr lang="en-GB" sz="1000" b="1" i="0">
                          <a:solidFill>
                            <a:schemeClr val="tx1"/>
                          </a:solidFill>
                        </a:rPr>
                        <a:t>Understanding Myself with Others: Long-term Relationships and the World of Work</a:t>
                      </a:r>
                    </a:p>
                    <a:p>
                      <a:pPr algn="l"/>
                      <a:endParaRPr lang="en-GB" sz="1000">
                        <a:solidFill>
                          <a:schemeClr val="tx1"/>
                        </a:solidFill>
                      </a:endParaRPr>
                    </a:p>
                    <a:p>
                      <a:pPr marL="171450" indent="-171450" algn="l">
                        <a:buFont typeface="Arial" panose="020B0604020202020204" pitchFamily="34" charset="0"/>
                        <a:buChar char="•"/>
                      </a:pPr>
                      <a:r>
                        <a:rPr lang="en-GB" sz="900" b="0" i="0">
                          <a:solidFill>
                            <a:schemeClr val="tx1"/>
                          </a:solidFill>
                        </a:rPr>
                        <a:t>How can someone be a positive long-term romantic partner?</a:t>
                      </a:r>
                    </a:p>
                    <a:p>
                      <a:pPr marL="171450" indent="-171450" algn="l">
                        <a:buFont typeface="Arial" panose="020B0604020202020204" pitchFamily="34" charset="0"/>
                        <a:buChar char="•"/>
                      </a:pPr>
                      <a:r>
                        <a:rPr lang="en-GB" sz="900" b="0" i="0">
                          <a:solidFill>
                            <a:schemeClr val="tx1"/>
                          </a:solidFill>
                        </a:rPr>
                        <a:t>What happens when romantic partners want different things?</a:t>
                      </a:r>
                    </a:p>
                    <a:p>
                      <a:pPr marL="171450" indent="-171450" algn="l">
                        <a:buFont typeface="Arial" panose="020B0604020202020204" pitchFamily="34" charset="0"/>
                        <a:buChar char="•"/>
                      </a:pPr>
                      <a:r>
                        <a:rPr lang="en-GB" sz="900" b="0" i="0">
                          <a:solidFill>
                            <a:schemeClr val="tx1"/>
                          </a:solidFill>
                        </a:rPr>
                        <a:t>Careers Week: How the internet can help me achieve my goals</a:t>
                      </a:r>
                    </a:p>
                    <a:p>
                      <a:pPr marL="171450" indent="-171450" algn="l">
                        <a:buFont typeface="Arial" panose="020B0604020202020204" pitchFamily="34" charset="0"/>
                        <a:buChar char="•"/>
                      </a:pPr>
                      <a:r>
                        <a:rPr lang="en-GB" sz="900" b="0" i="0">
                          <a:solidFill>
                            <a:schemeClr val="tx1"/>
                          </a:solidFill>
                        </a:rPr>
                        <a:t>Careers Week: How we tackle challenges to our goals and dreams</a:t>
                      </a:r>
                    </a:p>
                    <a:p>
                      <a:pPr marL="171450" indent="-171450" algn="l">
                        <a:buFont typeface="Arial" panose="020B0604020202020204" pitchFamily="34" charset="0"/>
                        <a:buChar char="•"/>
                      </a:pPr>
                      <a:r>
                        <a:rPr lang="en-GB" sz="900" b="0" i="0">
                          <a:solidFill>
                            <a:schemeClr val="tx1"/>
                          </a:solidFill>
                        </a:rPr>
                        <a:t>Careers Week: What are my rights and responsibilities at work?</a:t>
                      </a:r>
                    </a:p>
                    <a:p>
                      <a:pPr marL="171450" indent="-171450" algn="l">
                        <a:buFont typeface="Arial" panose="020B0604020202020204" pitchFamily="34" charset="0"/>
                        <a:buChar char="•"/>
                      </a:pPr>
                      <a:r>
                        <a:rPr lang="en-GB" sz="900" b="0" i="0">
                          <a:solidFill>
                            <a:schemeClr val="tx1"/>
                          </a:solidFill>
                        </a:rPr>
                        <a:t>What is the key to maintaining a healthy romantic relationship?</a:t>
                      </a:r>
                    </a:p>
                    <a:p>
                      <a:pPr marL="171450" indent="-171450" algn="l">
                        <a:buFont typeface="Arial" panose="020B0604020202020204" pitchFamily="34" charset="0"/>
                        <a:buChar char="•"/>
                      </a:pPr>
                      <a:r>
                        <a:rPr lang="en-GB" sz="900" b="0" i="0">
                          <a:solidFill>
                            <a:schemeClr val="tx1"/>
                          </a:solidFill>
                        </a:rPr>
                        <a:t>How can we have a positive impact on romantic partners?</a:t>
                      </a:r>
                    </a:p>
                    <a:p>
                      <a:pPr marL="171450" indent="-171450" algn="l">
                        <a:buFont typeface="Arial" panose="020B0604020202020204" pitchFamily="34" charset="0"/>
                        <a:buChar char="•"/>
                      </a:pPr>
                      <a:r>
                        <a:rPr lang="en-GB" sz="900" b="0" i="0">
                          <a:solidFill>
                            <a:schemeClr val="tx1"/>
                          </a:solidFill>
                        </a:rPr>
                        <a:t>How can we repair when things go wrong?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l"/>
                      <a:r>
                        <a:rPr lang="en-GB" sz="1000" b="1" i="0">
                          <a:solidFill>
                            <a:schemeClr val="tx1"/>
                          </a:solidFill>
                        </a:rPr>
                        <a:t>Understanding Myself with Others: Intimacy, Values and Belonging</a:t>
                      </a:r>
                    </a:p>
                    <a:p>
                      <a:pPr algn="l"/>
                      <a:endParaRPr lang="en-GB" sz="1000">
                        <a:solidFill>
                          <a:schemeClr val="tx1"/>
                        </a:solidFill>
                      </a:endParaRPr>
                    </a:p>
                    <a:p>
                      <a:pPr marL="171450" indent="-171450" algn="l">
                        <a:buFont typeface="Arial" panose="020B0604020202020204" pitchFamily="34" charset="0"/>
                        <a:buChar char="•"/>
                      </a:pPr>
                      <a:r>
                        <a:rPr lang="en-GB" sz="900" b="0" i="0">
                          <a:solidFill>
                            <a:schemeClr val="tx1"/>
                          </a:solidFill>
                        </a:rPr>
                        <a:t>What can be the impact of combining alcohol and drugs with intimacy?</a:t>
                      </a:r>
                    </a:p>
                    <a:p>
                      <a:pPr marL="171450" indent="-171450" algn="l">
                        <a:buFont typeface="Arial" panose="020B0604020202020204" pitchFamily="34" charset="0"/>
                        <a:buChar char="•"/>
                      </a:pPr>
                      <a:r>
                        <a:rPr lang="en-GB" sz="900" b="0" i="0">
                          <a:solidFill>
                            <a:schemeClr val="tx1"/>
                          </a:solidFill>
                        </a:rPr>
                        <a:t>How do online cultures and content affect sexual relationships?</a:t>
                      </a:r>
                    </a:p>
                    <a:p>
                      <a:pPr marL="171450" indent="-171450" algn="l">
                        <a:buFont typeface="Arial" panose="020B0604020202020204" pitchFamily="34" charset="0"/>
                        <a:buChar char="•"/>
                      </a:pPr>
                      <a:r>
                        <a:rPr lang="en-GB" sz="900" b="0" i="0">
                          <a:solidFill>
                            <a:schemeClr val="tx1"/>
                          </a:solidFill>
                        </a:rPr>
                        <a:t>What support do the survivors of sexual violence and harassment need?</a:t>
                      </a:r>
                    </a:p>
                    <a:p>
                      <a:pPr marL="171450" indent="-171450" algn="l">
                        <a:buFont typeface="Arial" panose="020B0604020202020204" pitchFamily="34" charset="0"/>
                        <a:buChar char="•"/>
                      </a:pPr>
                      <a:r>
                        <a:rPr lang="en-GB" sz="900" b="0" i="0">
                          <a:solidFill>
                            <a:schemeClr val="tx1"/>
                          </a:solidFill>
                        </a:rPr>
                        <a:t>How do values influence our decisions?</a:t>
                      </a:r>
                    </a:p>
                    <a:p>
                      <a:pPr marL="171450" indent="-171450" algn="l">
                        <a:buFont typeface="Arial" panose="020B0604020202020204" pitchFamily="34" charset="0"/>
                        <a:buChar char="•"/>
                      </a:pPr>
                      <a:r>
                        <a:rPr lang="en-GB" sz="900" b="0" i="0">
                          <a:solidFill>
                            <a:schemeClr val="tx1"/>
                          </a:solidFill>
                        </a:rPr>
                        <a:t>Why do humans need to feel like they belong?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l"/>
                      <a:r>
                        <a:rPr lang="en-GB" sz="1000" b="1" i="0">
                          <a:solidFill>
                            <a:schemeClr val="tx1"/>
                          </a:solidFill>
                        </a:rPr>
                        <a:t>Understanding Myself within the World: Anti-racism, Rights and Transition</a:t>
                      </a:r>
                    </a:p>
                    <a:p>
                      <a:pPr algn="l"/>
                      <a:endParaRPr lang="en-GB" sz="1000">
                        <a:solidFill>
                          <a:schemeClr val="tx1"/>
                        </a:solidFill>
                      </a:endParaRPr>
                    </a:p>
                    <a:p>
                      <a:pPr marL="171450" indent="-171450" algn="l">
                        <a:buFont typeface="Arial" panose="020B0604020202020204" pitchFamily="34" charset="0"/>
                        <a:buChar char="•"/>
                      </a:pPr>
                      <a:r>
                        <a:rPr lang="en-GB" sz="900" b="0" i="0">
                          <a:solidFill>
                            <a:schemeClr val="tx1"/>
                          </a:solidFill>
                        </a:rPr>
                        <a:t>What does it mean to be anti-racist?</a:t>
                      </a:r>
                    </a:p>
                    <a:p>
                      <a:pPr marL="171450" indent="-171450" algn="l">
                        <a:buFont typeface="Arial" panose="020B0604020202020204" pitchFamily="34" charset="0"/>
                        <a:buChar char="•"/>
                      </a:pPr>
                      <a:r>
                        <a:rPr lang="en-GB" sz="900" b="0" i="0">
                          <a:solidFill>
                            <a:schemeClr val="tx1"/>
                          </a:solidFill>
                        </a:rPr>
                        <a:t>What would you change about the online world?</a:t>
                      </a:r>
                    </a:p>
                    <a:p>
                      <a:pPr marL="171450" indent="-171450" algn="l">
                        <a:buFont typeface="Arial" panose="020B0604020202020204" pitchFamily="34" charset="0"/>
                        <a:buChar char="•"/>
                      </a:pPr>
                      <a:r>
                        <a:rPr lang="en-GB" sz="900" b="0" i="0">
                          <a:solidFill>
                            <a:schemeClr val="tx1"/>
                          </a:solidFill>
                        </a:rPr>
                        <a:t>How can we promote equality and respect online?</a:t>
                      </a:r>
                    </a:p>
                    <a:p>
                      <a:pPr marL="171450" indent="-171450" algn="l">
                        <a:buFont typeface="Arial" panose="020B0604020202020204" pitchFamily="34" charset="0"/>
                        <a:buChar char="•"/>
                      </a:pPr>
                      <a:r>
                        <a:rPr lang="en-GB" sz="900" b="0" i="0">
                          <a:solidFill>
                            <a:schemeClr val="tx1"/>
                          </a:solidFill>
                        </a:rPr>
                        <a:t>How is data used to make money and influence us?</a:t>
                      </a:r>
                    </a:p>
                    <a:p>
                      <a:pPr marL="171450" indent="-171450" algn="l">
                        <a:buFont typeface="Arial" panose="020B0604020202020204" pitchFamily="34" charset="0"/>
                        <a:buChar char="•"/>
                      </a:pPr>
                      <a:r>
                        <a:rPr lang="en-GB" sz="900" b="0" i="0">
                          <a:solidFill>
                            <a:schemeClr val="tx1"/>
                          </a:solidFill>
                        </a:rPr>
                        <a:t>How can we make healthy choices around gambling?</a:t>
                      </a:r>
                    </a:p>
                    <a:p>
                      <a:pPr marL="171450" indent="-171450" algn="l">
                        <a:buFont typeface="Arial" panose="020B0604020202020204" pitchFamily="34" charset="0"/>
                        <a:buChar char="•"/>
                      </a:pPr>
                      <a:r>
                        <a:rPr lang="en-GB" sz="900" b="0" i="0">
                          <a:solidFill>
                            <a:schemeClr val="tx1"/>
                          </a:solidFill>
                        </a:rPr>
                        <a:t>How does it feel to complete secondary school?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l"/>
                      <a:r>
                        <a:rPr lang="en-GB" sz="1000" b="1" i="0">
                          <a:solidFill>
                            <a:schemeClr val="tx1"/>
                          </a:solidFill>
                        </a:rPr>
                        <a:t>Examinations, Study Leave and Transition</a:t>
                      </a:r>
                    </a:p>
                    <a:p>
                      <a:pPr algn="l"/>
                      <a:endParaRPr lang="en-GB" sz="1000">
                        <a:solidFill>
                          <a:schemeClr val="tx1"/>
                        </a:solidFill>
                      </a:endParaRPr>
                    </a:p>
                    <a:p>
                      <a:pPr marL="171450" indent="-171450" algn="l">
                        <a:buFont typeface="Arial" panose="020B0604020202020204" pitchFamily="34" charset="0"/>
                        <a:buChar char="•"/>
                      </a:pPr>
                      <a:r>
                        <a:rPr lang="en-GB" sz="900" b="0" i="0">
                          <a:solidFill>
                            <a:schemeClr val="tx1"/>
                          </a:solidFill>
                        </a:rPr>
                        <a:t>Individual and small-group transition work as required</a:t>
                      </a:r>
                    </a:p>
                    <a:p>
                      <a:pPr marL="171450" indent="-171450" algn="l">
                        <a:buFont typeface="Arial" panose="020B0604020202020204" pitchFamily="34" charset="0"/>
                        <a:buChar char="•"/>
                      </a:pPr>
                      <a:r>
                        <a:rPr lang="en-GB" sz="900" b="0" i="0">
                          <a:solidFill>
                            <a:schemeClr val="tx1"/>
                          </a:solidFill>
                        </a:rPr>
                        <a:t>Revisiting safeguarding, help-seeking and personal safety before leaving school</a:t>
                      </a:r>
                    </a:p>
                    <a:p>
                      <a:pPr marL="171450" indent="-171450" algn="l">
                        <a:buFont typeface="Arial" panose="020B0604020202020204" pitchFamily="34" charset="0"/>
                        <a:buChar char="•"/>
                      </a:pPr>
                      <a:r>
                        <a:rPr lang="en-GB" sz="900" b="0" i="0">
                          <a:solidFill>
                            <a:schemeClr val="tx1"/>
                          </a:solidFill>
                        </a:rPr>
                        <a:t>Preparation for post-16 destinations, including college and supported internships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754615946"/>
                  </a:ext>
                </a:extLst>
              </a:tr>
              <a:tr h="260000">
                <a:tc grid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dirty="0">
                          <a:solidFill>
                            <a:schemeClr val="tx1"/>
                          </a:solidFill>
                        </a:rPr>
                        <a:t>Links to British Values and SMSC (spiritual, moral, social and cultural) development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75000">
                          <a:srgbClr val="8ABD24"/>
                        </a:gs>
                        <a:gs pos="30000">
                          <a:srgbClr val="FBC900"/>
                        </a:gs>
                        <a:gs pos="100000">
                          <a:srgbClr val="00A1C8"/>
                        </a:gs>
                        <a:gs pos="0">
                          <a:srgbClr val="ED7D31"/>
                        </a:gs>
                      </a:gsLst>
                      <a:lin ang="10800000" scaled="1"/>
                    </a:gra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013363270"/>
                  </a:ext>
                </a:extLst>
              </a:tr>
              <a:tr h="1400000">
                <a:tc>
                  <a:txBody>
                    <a:bodyPr/>
                    <a:lstStyle/>
                    <a:p>
                      <a:pPr algn="l"/>
                      <a:r>
                        <a:rPr lang="en-GB" sz="900" b="0" i="0">
                          <a:solidFill>
                            <a:schemeClr val="tx1"/>
                          </a:solidFill>
                        </a:rPr>
                        <a:t>Upholds the rule of law and personal safety through learning about exploitation and radicalisation. Supports SMSC by developing resilience, self-worth and critical judgement, and by encouraging informed, unpressured decisions about health, appearance and new relationships.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a:r>
                        <a:rPr lang="en-GB" sz="900" b="0" i="0">
                          <a:solidFill>
                            <a:schemeClr val="tx1"/>
                          </a:solidFill>
                        </a:rPr>
                        <a:t>Promotes individual liberty and respect for the differing views people hold on sensitive issues, taught within the law. Supports SMSC by developing empathy, emotional maturity and spiritual reflection on parenthood, loss and human connection, and by building confidence to access healthcare independently.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a:r>
                        <a:rPr lang="en-GB" sz="900" b="0" i="0">
                          <a:solidFill>
                            <a:schemeClr val="tx1"/>
                          </a:solidFill>
                        </a:rPr>
                        <a:t>Promotes the rule of law through employment rights and responsibilities, and mutual respect within long-term relationships. Supports SMSC by developing commitment, negotiation and repair skills, alongside the aspiration and workplace understanding needed for adult life.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a:r>
                        <a:rPr lang="en-GB" sz="900" b="0" i="0">
                          <a:solidFill>
                            <a:schemeClr val="tx1"/>
                          </a:solidFill>
                        </a:rPr>
                        <a:t>Upholds the rule of law and individual rights, particularly around capacity to consent and support for survivors. Supports SMSC by developing compassion, personal values and moral reasoning, and by exploring the human need for belonging and its influence on behaviour.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a:r>
                        <a:rPr lang="en-GB" sz="900" b="0" i="0">
                          <a:solidFill>
                            <a:schemeClr val="tx1"/>
                          </a:solidFill>
                        </a:rPr>
                        <a:t>Promotes tolerance, mutual respect and the rule of law, including the law around gambling and equality. Supports SMSC by developing anti-racist conviction, critical understanding of the data economy, and the emotional readiness to manage transition beyond secondary school.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a:r>
                        <a:rPr lang="en-GB" sz="900" b="0" i="0">
                          <a:solidFill>
                            <a:schemeClr val="tx1"/>
                          </a:solidFill>
                        </a:rPr>
                        <a:t>Supports individual liberty and personal responsibility at the point of transition. Develops SMSC through reflection on achievement, aspiration for the next stage, and the reassurance that learners know who to talk to and how to access support once they leave Key Stage 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025185230"/>
                  </a:ext>
                </a:extLst>
              </a:tr>
            </a:tbl>
          </a:graphicData>
        </a:graphic>
      </p:graphicFrame>
      <p:sp>
        <p:nvSpPr>
          <p:cNvPr id="5" name="TextBox 4">
            <a:extLst>
              <a:ext uri="{FF2B5EF4-FFF2-40B4-BE49-F238E27FC236}">
                <a16:creationId xmlns:a16="http://schemas.microsoft.com/office/drawing/2014/main" id="{56279698-2B9A-6A41-6A9E-78CF8854037D}"/>
              </a:ext>
            </a:extLst>
          </p:cNvPr>
          <p:cNvSpPr txBox="1"/>
          <p:nvPr/>
        </p:nvSpPr>
        <p:spPr>
          <a:xfrm>
            <a:off x="196000" y="6092036"/>
            <a:ext cx="11800000" cy="484748"/>
          </a:xfrm>
          <a:prstGeom prst="rect">
            <a:avLst/>
          </a:prstGeom>
          <a:noFill/>
        </p:spPr>
        <p:txBody>
          <a:bodyPr wrap="square">
            <a:spAutoFit/>
          </a:bodyPr>
          <a:lstStyle/>
          <a:p>
            <a:pPr algn="l"/>
            <a:r>
              <a:rPr lang="en-GB" sz="850" b="0" i="1" dirty="0">
                <a:solidFill>
                  <a:schemeClr val="tx1"/>
                </a:solidFill>
              </a:rPr>
              <a:t>Adapting delivery: Nexus (MLD) and Mosaic (SLD) learners follow the same sequence of Life Lessons content. Mosaic classes cover the same objectives at a reduced depth and pace, with simplified language, symbol and visual support, concrete real-life examples, repetition and over-learning across sessions, and outcomes recorded through practical, spoken or supported responses. Teachers use their knowledge of individual learners, EHCP outcomes and safeguarding information to decide the level of detail, the pace of delivery and any content that requires a smaller-group or individual approach. Prerequisite knowledge is securely developed before more complex concepts are introduced.</a:t>
            </a:r>
          </a:p>
        </p:txBody>
      </p:sp>
    </p:spTree>
    <p:extLst>
      <p:ext uri="{BB962C8B-B14F-4D97-AF65-F5344CB8AC3E}">
        <p14:creationId xmlns:p14="http://schemas.microsoft.com/office/powerpoint/2010/main" val="13852974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B01640C-6ACF-41E6-A407-BF7E823BA499}"/>
              </a:ext>
            </a:extLst>
          </p:cNvPr>
          <p:cNvSpPr txBox="1">
            <a:spLocks/>
          </p:cNvSpPr>
          <p:nvPr/>
        </p:nvSpPr>
        <p:spPr>
          <a:xfrm>
            <a:off x="7300000" y="-1200"/>
            <a:ext cx="4800000" cy="1803969"/>
          </a:xfrm>
          <a:prstGeom prst="rect">
            <a:avLst/>
          </a:prstGeom>
        </p:spPr>
        <p:txBody>
          <a:bodyPr vert="horz" lIns="91440" tIns="45720" rIns="91440" bIns="45720" rtlCol="0" anchor="t">
            <a:normAutofit/>
          </a:bodyPr>
          <a:lstStyle>
            <a:lvl1pPr algn="ctr" defTabSz="1280160" rtl="0" eaLnBrk="1" latinLnBrk="0" hangingPunct="1">
              <a:lnSpc>
                <a:spcPct val="90000"/>
              </a:lnSpc>
              <a:spcBef>
                <a:spcPct val="0"/>
              </a:spcBef>
              <a:buNone/>
              <a:defRPr sz="8400" kern="1200">
                <a:solidFill>
                  <a:schemeClr val="tx1"/>
                </a:solidFill>
                <a:latin typeface="+mj-lt"/>
                <a:ea typeface="+mj-ea"/>
                <a:cs typeface="+mj-cs"/>
              </a:defRPr>
            </a:lvl1pPr>
          </a:lstStyle>
          <a:p>
            <a:pPr algn="l"/>
            <a:r>
              <a:rPr lang="en-GB" sz="2000" b="1" spc="300" dirty="0">
                <a:solidFill>
                  <a:srgbClr val="4D4D4D"/>
                </a:solidFill>
                <a:latin typeface="Calibri" panose="020F0502020204030204"/>
              </a:rPr>
              <a:t>KS4 Kaleidoscope year A Sequencing</a:t>
            </a:r>
          </a:p>
        </p:txBody>
      </p:sp>
      <p:sp>
        <p:nvSpPr>
          <p:cNvPr id="6" name="Rectangle 5">
            <a:extLst>
              <a:ext uri="{FF2B5EF4-FFF2-40B4-BE49-F238E27FC236}">
                <a16:creationId xmlns:a16="http://schemas.microsoft.com/office/drawing/2014/main" id="{AADEFEE7-9656-44CF-A7F1-3F3B236B6BCD}"/>
              </a:ext>
            </a:extLst>
          </p:cNvPr>
          <p:cNvSpPr/>
          <p:nvPr/>
        </p:nvSpPr>
        <p:spPr>
          <a:xfrm>
            <a:off x="4194701" y="164500"/>
            <a:ext cx="7997299" cy="230832"/>
          </a:xfrm>
          <a:prstGeom prst="rect">
            <a:avLst/>
          </a:prstGeom>
        </p:spPr>
        <p:txBody>
          <a:bodyPr wrap="square">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prstClr val="black"/>
                </a:solidFill>
                <a:effectLst/>
                <a:uLnTx/>
                <a:uFillTx/>
              </a:rPr>
              <a:t>Curriculum intent:</a:t>
            </a:r>
          </a:p>
        </p:txBody>
      </p:sp>
      <p:pic>
        <p:nvPicPr>
          <p:cNvPr id="23" name="Picture 22">
            <a:extLst>
              <a:ext uri="{FF2B5EF4-FFF2-40B4-BE49-F238E27FC236}">
                <a16:creationId xmlns:a16="http://schemas.microsoft.com/office/drawing/2014/main" id="{65ABA3C5-2A79-4DCE-9810-530F13513A73}"/>
              </a:ext>
            </a:extLst>
          </p:cNvPr>
          <p:cNvPicPr>
            <a:picLocks noChangeAspect="1"/>
          </p:cNvPicPr>
          <p:nvPr/>
        </p:nvPicPr>
        <p:blipFill>
          <a:blip r:embed="rId2"/>
          <a:stretch>
            <a:fillRect/>
          </a:stretch>
        </p:blipFill>
        <p:spPr>
          <a:xfrm>
            <a:off x="86201" y="164500"/>
            <a:ext cx="1862826" cy="696208"/>
          </a:xfrm>
          <a:prstGeom prst="rect">
            <a:avLst/>
          </a:prstGeom>
        </p:spPr>
      </p:pic>
      <p:pic>
        <p:nvPicPr>
          <p:cNvPr id="24" name="Picture 23">
            <a:extLst>
              <a:ext uri="{FF2B5EF4-FFF2-40B4-BE49-F238E27FC236}">
                <a16:creationId xmlns:a16="http://schemas.microsoft.com/office/drawing/2014/main" id="{14298A57-6BBF-4745-9251-D1A3B46EEA92}"/>
              </a:ext>
            </a:extLst>
          </p:cNvPr>
          <p:cNvPicPr>
            <a:picLocks noChangeAspect="1"/>
          </p:cNvPicPr>
          <p:nvPr/>
        </p:nvPicPr>
        <p:blipFill>
          <a:blip r:embed="rId3"/>
          <a:stretch>
            <a:fillRect/>
          </a:stretch>
        </p:blipFill>
        <p:spPr>
          <a:xfrm>
            <a:off x="2159801" y="164500"/>
            <a:ext cx="1824126" cy="696208"/>
          </a:xfrm>
          <a:prstGeom prst="rect">
            <a:avLst/>
          </a:prstGeom>
        </p:spPr>
      </p:pic>
      <p:graphicFrame>
        <p:nvGraphicFramePr>
          <p:cNvPr id="2" name="Table 1">
            <a:extLst>
              <a:ext uri="{FF2B5EF4-FFF2-40B4-BE49-F238E27FC236}">
                <a16:creationId xmlns:a16="http://schemas.microsoft.com/office/drawing/2014/main" id="{64A8DE5A-1C2C-4CE9-B3F2-06D6D2522153}"/>
              </a:ext>
            </a:extLst>
          </p:cNvPr>
          <p:cNvGraphicFramePr>
            <a:graphicFrameLocks noGrp="1"/>
          </p:cNvGraphicFramePr>
          <p:nvPr>
            <p:extLst>
              <p:ext uri="{D42A27DB-BD31-4B8C-83A1-F6EECF244321}">
                <p14:modId xmlns:p14="http://schemas.microsoft.com/office/powerpoint/2010/main" val="814714441"/>
              </p:ext>
            </p:extLst>
          </p:nvPr>
        </p:nvGraphicFramePr>
        <p:xfrm>
          <a:off x="0" y="1052052"/>
          <a:ext cx="12192000" cy="7837891"/>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4194619406"/>
                    </a:ext>
                  </a:extLst>
                </a:gridCol>
                <a:gridCol w="2032000">
                  <a:extLst>
                    <a:ext uri="{9D8B030D-6E8A-4147-A177-3AD203B41FA5}">
                      <a16:colId xmlns:a16="http://schemas.microsoft.com/office/drawing/2014/main" val="1485385952"/>
                    </a:ext>
                  </a:extLst>
                </a:gridCol>
                <a:gridCol w="2032000">
                  <a:extLst>
                    <a:ext uri="{9D8B030D-6E8A-4147-A177-3AD203B41FA5}">
                      <a16:colId xmlns:a16="http://schemas.microsoft.com/office/drawing/2014/main" val="347678390"/>
                    </a:ext>
                  </a:extLst>
                </a:gridCol>
                <a:gridCol w="2032000">
                  <a:extLst>
                    <a:ext uri="{9D8B030D-6E8A-4147-A177-3AD203B41FA5}">
                      <a16:colId xmlns:a16="http://schemas.microsoft.com/office/drawing/2014/main" val="1544488923"/>
                    </a:ext>
                  </a:extLst>
                </a:gridCol>
                <a:gridCol w="2032000">
                  <a:extLst>
                    <a:ext uri="{9D8B030D-6E8A-4147-A177-3AD203B41FA5}">
                      <a16:colId xmlns:a16="http://schemas.microsoft.com/office/drawing/2014/main" val="429585465"/>
                    </a:ext>
                  </a:extLst>
                </a:gridCol>
                <a:gridCol w="2032000">
                  <a:extLst>
                    <a:ext uri="{9D8B030D-6E8A-4147-A177-3AD203B41FA5}">
                      <a16:colId xmlns:a16="http://schemas.microsoft.com/office/drawing/2014/main" val="1923915755"/>
                    </a:ext>
                  </a:extLst>
                </a:gridCol>
              </a:tblGrid>
              <a:tr h="391631">
                <a:tc>
                  <a:txBody>
                    <a:bodyPr/>
                    <a:lstStyle/>
                    <a:p>
                      <a:pPr algn="ctr"/>
                      <a:r>
                        <a:rPr lang="en-GB" sz="1200">
                          <a:solidFill>
                            <a:schemeClr val="tx1"/>
                          </a:solidFill>
                        </a:rPr>
                        <a:t>Autumn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Autumn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Spring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Spring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Summer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Summer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2064916613"/>
                  </a:ext>
                </a:extLst>
              </a:tr>
              <a:tr h="2408304">
                <a:tc>
                  <a:txBody>
                    <a:bodyPr/>
                    <a:lstStyle/>
                    <a:p>
                      <a:pPr>
                        <a:lnSpc>
                          <a:spcPct val="107000"/>
                        </a:lnSpc>
                        <a:spcAft>
                          <a:spcPts val="0"/>
                        </a:spcAft>
                      </a:pPr>
                      <a:r>
                        <a:rPr lang="en-GB" sz="1050" b="1">
                          <a:effectLst/>
                          <a:latin typeface="Calibri" panose="020F0502020204030204" pitchFamily="34" charset="0"/>
                          <a:ea typeface="Calibri" panose="020F0502020204030204" pitchFamily="34" charset="0"/>
                          <a:cs typeface="Times New Roman" panose="02020603050405020304" pitchFamily="18" charset="0"/>
                        </a:rPr>
                        <a:t>SA1 Personal Strengths</a:t>
                      </a:r>
                      <a:endParaRPr lang="en-GB" sz="105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spcAft>
                          <a:spcPts val="0"/>
                        </a:spcAft>
                        <a:buFont typeface="Arial" panose="020B0604020202020204" pitchFamily="34" charset="0"/>
                        <a:buChar char="•"/>
                      </a:pPr>
                      <a:r>
                        <a:rPr lang="en-US" sz="1050"/>
                        <a:t>Respond to stimuli or questions about what we are good at and/or enjoy.</a:t>
                      </a:r>
                    </a:p>
                    <a:p>
                      <a:pPr marL="171450" indent="-171450">
                        <a:buFont typeface="Arial" panose="020B0604020202020204" pitchFamily="34" charset="0"/>
                        <a:buChar char="•"/>
                      </a:pPr>
                      <a:r>
                        <a:rPr lang="en-US" sz="1050"/>
                        <a:t>Describe our own strengths and interests.</a:t>
                      </a:r>
                    </a:p>
                    <a:p>
                      <a:pPr>
                        <a:lnSpc>
                          <a:spcPct val="107000"/>
                        </a:lnSpc>
                        <a:spcAft>
                          <a:spcPts val="0"/>
                        </a:spcAft>
                      </a:pPr>
                      <a:r>
                        <a:rPr lang="en-GB" sz="1050" b="1">
                          <a:effectLst/>
                          <a:latin typeface="Calibri" panose="020F0502020204030204" pitchFamily="34" charset="0"/>
                          <a:ea typeface="Calibri" panose="020F0502020204030204" pitchFamily="34" charset="0"/>
                          <a:cs typeface="Times New Roman" panose="02020603050405020304" pitchFamily="18" charset="0"/>
                        </a:rPr>
                        <a:t>SA2 Skills for Learning</a:t>
                      </a:r>
                      <a:endParaRPr lang="en-GB" sz="105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1050" i="1">
                          <a:effectLst/>
                          <a:latin typeface="Calibri" panose="020F0502020204030204" pitchFamily="34" charset="0"/>
                          <a:ea typeface="Calibri" panose="020F0502020204030204" pitchFamily="34" charset="0"/>
                          <a:cs typeface="Times New Roman" panose="02020603050405020304" pitchFamily="18" charset="0"/>
                        </a:rPr>
                        <a:t>Incorporate explicit teaching on metacognition</a:t>
                      </a:r>
                    </a:p>
                    <a:p>
                      <a:pPr marL="171450" indent="-171450">
                        <a:buFont typeface="Arial" panose="020B0604020202020204" pitchFamily="34" charset="0"/>
                        <a:buChar char="•"/>
                      </a:pPr>
                      <a:r>
                        <a:rPr lang="en-US" sz="1050"/>
                        <a:t>Respond to and reflect on what we enjoy learning in school.</a:t>
                      </a:r>
                    </a:p>
                    <a:p>
                      <a:pPr marL="171450" indent="-171450">
                        <a:buFont typeface="Arial" panose="020B0604020202020204" pitchFamily="34" charset="0"/>
                        <a:buChar char="•"/>
                      </a:pPr>
                      <a:r>
                        <a:rPr lang="en-US" sz="1050"/>
                        <a:t>Identify what makes us unique as learners, including our likes and dislikes.</a:t>
                      </a:r>
                    </a:p>
                    <a:p>
                      <a:pPr marL="171450" indent="-171450">
                        <a:buFont typeface="Arial" panose="020B0604020202020204" pitchFamily="34" charset="0"/>
                        <a:buChar char="•"/>
                      </a:pPr>
                      <a:r>
                        <a:rPr lang="en-US" sz="1050"/>
                        <a:t>Describe our personal learning targets or goals</a:t>
                      </a:r>
                    </a:p>
                    <a:p>
                      <a:endParaRPr lang="en-GB" sz="105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nSpc>
                          <a:spcPct val="107000"/>
                        </a:lnSpc>
                        <a:spcAft>
                          <a:spcPts val="0"/>
                        </a:spcAft>
                      </a:pPr>
                      <a:r>
                        <a:rPr lang="en-GB" sz="1050" b="1">
                          <a:effectLst/>
                          <a:latin typeface="Calibri" panose="020F0502020204030204" pitchFamily="34" charset="0"/>
                          <a:ea typeface="Calibri" panose="020F0502020204030204" pitchFamily="34" charset="0"/>
                          <a:cs typeface="Times New Roman" panose="02020603050405020304" pitchFamily="18" charset="0"/>
                        </a:rPr>
                        <a:t>CG3 Healthy/ Unhealthy Relationship behaviours</a:t>
                      </a:r>
                    </a:p>
                    <a:p>
                      <a:pPr marL="171450" indent="-171450">
                        <a:buFont typeface="Arial" panose="020B0604020202020204" pitchFamily="34" charset="0"/>
                        <a:buChar char="•"/>
                      </a:pPr>
                      <a:r>
                        <a:rPr lang="en-US" sz="1050"/>
                        <a:t>Respond with curiosity to information about positive relationships in our lives.</a:t>
                      </a:r>
                    </a:p>
                    <a:p>
                      <a:pPr marL="171450" indent="-171450">
                        <a:buFont typeface="Arial" panose="020B0604020202020204" pitchFamily="34" charset="0"/>
                        <a:buChar char="•"/>
                      </a:pPr>
                      <a:r>
                        <a:rPr lang="en-US" sz="1050"/>
                        <a:t>Identify key features and expectations of positive friendships and how they make us feel.</a:t>
                      </a:r>
                    </a:p>
                    <a:p>
                      <a:pPr marL="171450" indent="-171450">
                        <a:buFont typeface="Arial" panose="020B0604020202020204" pitchFamily="34" charset="0"/>
                        <a:buChar char="•"/>
                      </a:pPr>
                      <a:r>
                        <a:rPr lang="en-US" sz="1050" err="1"/>
                        <a:t>Recognise</a:t>
                      </a:r>
                      <a:r>
                        <a:rPr lang="en-US" sz="1050"/>
                        <a:t> situations where someone's </a:t>
                      </a:r>
                      <a:r>
                        <a:rPr lang="en-US" sz="1050" err="1"/>
                        <a:t>behaviour</a:t>
                      </a:r>
                      <a:r>
                        <a:rPr lang="en-US" sz="1050"/>
                        <a:t> may make us feel upset or uncomfortable.</a:t>
                      </a:r>
                    </a:p>
                    <a:p>
                      <a:pPr marL="171450" indent="-171450">
                        <a:buFont typeface="Arial" panose="020B0604020202020204" pitchFamily="34" charset="0"/>
                        <a:buChar char="•"/>
                      </a:pPr>
                      <a:r>
                        <a:rPr lang="en-US" sz="1050"/>
                        <a:t>Describe positive qualities that people bring to healthy relationships, such as kindness and support.</a:t>
                      </a:r>
                      <a:endParaRPr lang="en-GB" sz="1050"/>
                    </a:p>
                    <a:p>
                      <a:pPr>
                        <a:lnSpc>
                          <a:spcPct val="107000"/>
                        </a:lnSpc>
                        <a:spcAft>
                          <a:spcPts val="0"/>
                        </a:spcAft>
                      </a:pPr>
                      <a:endParaRPr lang="en-GB" sz="105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SSS3 Accidents and Risk</a:t>
                      </a:r>
                      <a:endParaRPr kumimoji="0" lang="en-GB" sz="1050" b="0" i="0" u="none" strike="noStrike" kern="1200" cap="none" spc="0" normalizeH="0" baseline="0" noProof="0">
                        <a:ln>
                          <a:noFill/>
                        </a:ln>
                        <a:solidFill>
                          <a:prstClr val="black"/>
                        </a:solidFill>
                        <a:effectLst/>
                        <a:uLnTx/>
                        <a:uFillTx/>
                        <a:latin typeface="+mn-lt"/>
                        <a:ea typeface="+mn-ea"/>
                        <a:cs typeface="+mn-cs"/>
                      </a:endParaRPr>
                    </a:p>
                    <a:p>
                      <a:pPr marL="171450" indent="-171450">
                        <a:buFont typeface="Arial" panose="020B0604020202020204" pitchFamily="34" charset="0"/>
                        <a:buChar char="•"/>
                      </a:pPr>
                      <a:r>
                        <a:rPr lang="en-US" sz="1050"/>
                        <a:t>Respond with curiosity to ideas about keeping safe and understand what personal safety means.</a:t>
                      </a:r>
                    </a:p>
                    <a:p>
                      <a:pPr marL="171450" indent="-171450">
                        <a:buFont typeface="Arial" panose="020B0604020202020204" pitchFamily="34" charset="0"/>
                        <a:buChar char="•"/>
                      </a:pPr>
                      <a:r>
                        <a:rPr lang="en-US" sz="1050" err="1"/>
                        <a:t>Recognise</a:t>
                      </a:r>
                      <a:r>
                        <a:rPr lang="en-US" sz="1050"/>
                        <a:t> the difference between an accident, risky </a:t>
                      </a:r>
                      <a:r>
                        <a:rPr lang="en-US" sz="1050" err="1"/>
                        <a:t>behaviour</a:t>
                      </a:r>
                      <a:r>
                        <a:rPr lang="en-US" sz="1050"/>
                        <a:t>, and dangerous situations.</a:t>
                      </a:r>
                    </a:p>
                    <a:p>
                      <a:pPr marL="171450" indent="-171450">
                        <a:buFont typeface="Arial" panose="020B0604020202020204" pitchFamily="34" charset="0"/>
                        <a:buChar char="•"/>
                      </a:pPr>
                      <a:r>
                        <a:rPr lang="en-US" sz="1050"/>
                        <a:t>Identify situations in and out of school, including online, that may not be safe.</a:t>
                      </a:r>
                    </a:p>
                    <a:p>
                      <a:pPr marL="171450" indent="-171450">
                        <a:buFont typeface="Arial" panose="020B0604020202020204" pitchFamily="34" charset="0"/>
                        <a:buChar char="•"/>
                      </a:pPr>
                      <a:r>
                        <a:rPr lang="en-US" sz="1050"/>
                        <a:t>Identify trusted adults who can help and use simple strategies to keep ourselves safe.</a:t>
                      </a:r>
                    </a:p>
                    <a:p>
                      <a:endParaRPr lang="en-GB" sz="105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nSpc>
                          <a:spcPct val="107000"/>
                        </a:lnSpc>
                        <a:spcAft>
                          <a:spcPts val="800"/>
                        </a:spcAft>
                      </a:pPr>
                      <a:r>
                        <a:rPr lang="en-GB" sz="1050" b="1">
                          <a:effectLst/>
                          <a:latin typeface="Calibri" panose="020F0502020204030204" pitchFamily="34" charset="0"/>
                          <a:ea typeface="Calibri" panose="020F0502020204030204" pitchFamily="34" charset="0"/>
                          <a:cs typeface="Times New Roman" panose="02020603050405020304" pitchFamily="18" charset="0"/>
                        </a:rPr>
                        <a:t>MF1 Self-Esteem and Unkind Comments</a:t>
                      </a:r>
                    </a:p>
                    <a:p>
                      <a:pPr marL="171450" indent="-171450">
                        <a:buFont typeface="Arial" panose="020B0604020202020204" pitchFamily="34" charset="0"/>
                        <a:buChar char="•"/>
                      </a:pPr>
                      <a:r>
                        <a:rPr lang="en-US" sz="1050"/>
                        <a:t>Respond with curiosity to the different ways we are special.</a:t>
                      </a:r>
                    </a:p>
                    <a:p>
                      <a:pPr marL="171450" indent="-171450">
                        <a:buFont typeface="Arial" panose="020B0604020202020204" pitchFamily="34" charset="0"/>
                        <a:buChar char="•"/>
                      </a:pPr>
                      <a:r>
                        <a:rPr lang="en-US" sz="1050"/>
                        <a:t>Identify feelings linked to feeling good about ourselves.</a:t>
                      </a:r>
                    </a:p>
                    <a:p>
                      <a:pPr marL="171450" indent="-171450">
                        <a:buFont typeface="Arial" panose="020B0604020202020204" pitchFamily="34" charset="0"/>
                        <a:buChar char="•"/>
                      </a:pPr>
                      <a:r>
                        <a:rPr lang="en-US" sz="1050"/>
                        <a:t>Identify actions that help us feel good about ourselves.</a:t>
                      </a:r>
                      <a:endParaRPr lang="en-GB" sz="1050">
                        <a:effectLst/>
                        <a:latin typeface="Calibri" panose="020F0502020204030204" pitchFamily="34" charset="0"/>
                        <a:ea typeface="Calibri" panose="020F0502020204030204" pitchFamily="34" charset="0"/>
                        <a:cs typeface="Times New Roman" panose="02020603050405020304" pitchFamily="18" charset="0"/>
                      </a:endParaRPr>
                    </a:p>
                    <a:p>
                      <a:r>
                        <a:rPr lang="en-GB" sz="1050" b="1">
                          <a:effectLst/>
                          <a:latin typeface="Calibri" panose="020F0502020204030204" pitchFamily="34" charset="0"/>
                          <a:ea typeface="Calibri" panose="020F0502020204030204" pitchFamily="34" charset="0"/>
                          <a:cs typeface="Times New Roman" panose="02020603050405020304" pitchFamily="18" charset="0"/>
                        </a:rPr>
                        <a:t>HL5 Body Image</a:t>
                      </a:r>
                    </a:p>
                    <a:p>
                      <a:pPr marL="171450" indent="-171450">
                        <a:buFont typeface="Arial" panose="020B0604020202020204" pitchFamily="34" charset="0"/>
                        <a:buChar char="•"/>
                      </a:pPr>
                      <a:r>
                        <a:rPr lang="en-US" sz="1050"/>
                        <a:t>Respond to different images of young people.</a:t>
                      </a:r>
                    </a:p>
                    <a:p>
                      <a:pPr marL="171450" indent="-171450">
                        <a:buFont typeface="Arial" panose="020B0604020202020204" pitchFamily="34" charset="0"/>
                        <a:buChar char="•"/>
                      </a:pPr>
                      <a:r>
                        <a:rPr lang="en-US" sz="1050"/>
                        <a:t>Identify and describe different ways young people are shown in pictures and media.</a:t>
                      </a:r>
                    </a:p>
                    <a:p>
                      <a:pPr marL="171450" indent="-171450">
                        <a:buFont typeface="Arial" panose="020B0604020202020204" pitchFamily="34" charset="0"/>
                        <a:buChar char="•"/>
                      </a:pPr>
                      <a:r>
                        <a:rPr lang="en-US" sz="1050" err="1"/>
                        <a:t>Recognise</a:t>
                      </a:r>
                      <a:r>
                        <a:rPr lang="en-US" sz="1050"/>
                        <a:t> that media images may not always show real life.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r>
                        <a:rPr lang="en-GB" sz="1050" b="1">
                          <a:effectLst/>
                          <a:latin typeface="Calibri" panose="020F0502020204030204" pitchFamily="34" charset="0"/>
                          <a:ea typeface="Calibri" panose="020F0502020204030204" pitchFamily="34" charset="0"/>
                          <a:cs typeface="Times New Roman" panose="02020603050405020304" pitchFamily="18" charset="0"/>
                        </a:rPr>
                        <a:t>CG5 Long-Term Relationships and Parenthood</a:t>
                      </a:r>
                    </a:p>
                    <a:p>
                      <a:pPr marL="171450" indent="-171450">
                        <a:buFont typeface="Arial" panose="020B0604020202020204" pitchFamily="34" charset="0"/>
                        <a:buChar char="•"/>
                      </a:pPr>
                      <a:r>
                        <a:rPr lang="en-US" sz="1050"/>
                        <a:t>Respond to information about different types of families and family relationships.</a:t>
                      </a:r>
                    </a:p>
                    <a:p>
                      <a:pPr marL="171450" indent="-171450">
                        <a:buFont typeface="Arial" panose="020B0604020202020204" pitchFamily="34" charset="0"/>
                        <a:buChar char="•"/>
                      </a:pPr>
                      <a:r>
                        <a:rPr lang="en-US" sz="1050" err="1"/>
                        <a:t>Recognise</a:t>
                      </a:r>
                      <a:r>
                        <a:rPr lang="en-US" sz="1050"/>
                        <a:t> what being in a family means and that families can look different.</a:t>
                      </a:r>
                    </a:p>
                    <a:p>
                      <a:pPr marL="171450" indent="-171450">
                        <a:buFont typeface="Arial" panose="020B0604020202020204" pitchFamily="34" charset="0"/>
                        <a:buChar char="•"/>
                      </a:pPr>
                      <a:r>
                        <a:rPr lang="en-US" sz="1050"/>
                        <a:t>Identify examples of committed, long-term relationships, including marriage and civil partnerships, including those in our own lives.</a:t>
                      </a:r>
                    </a:p>
                    <a:p>
                      <a:pPr marL="171450" indent="-171450">
                        <a:buFont typeface="Arial" panose="020B0604020202020204" pitchFamily="34" charset="0"/>
                        <a:buChar char="•"/>
                      </a:pPr>
                      <a:r>
                        <a:rPr lang="en-US" sz="1050"/>
                        <a:t>Understand that some relationships may change or end, and that this is a normal part of life.</a:t>
                      </a:r>
                    </a:p>
                    <a:p>
                      <a:pPr marL="171450" indent="-171450">
                        <a:buFont typeface="Arial" panose="020B0604020202020204" pitchFamily="34" charset="0"/>
                        <a:buChar char="•"/>
                      </a:pPr>
                      <a:r>
                        <a:rPr lang="en-US" sz="1050"/>
                        <a:t>Identify trusted adults we can talk to.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r>
                        <a:rPr lang="en-GB" sz="1050" b="1">
                          <a:effectLst/>
                          <a:latin typeface="Calibri" panose="020F0502020204030204" pitchFamily="34" charset="0"/>
                          <a:ea typeface="Calibri" panose="020F0502020204030204" pitchFamily="34" charset="0"/>
                          <a:cs typeface="Times New Roman" panose="02020603050405020304" pitchFamily="18" charset="0"/>
                        </a:rPr>
                        <a:t>WILI4 Preparing for Adulthood</a:t>
                      </a:r>
                    </a:p>
                    <a:p>
                      <a:pPr marL="0" indent="0">
                        <a:buFont typeface="Arial" panose="020B0604020202020204" pitchFamily="34" charset="0"/>
                        <a:buNone/>
                      </a:pPr>
                      <a:r>
                        <a:rPr lang="en-US" sz="1050" i="1"/>
                        <a:t>Focus on individual class needs.</a:t>
                      </a:r>
                    </a:p>
                    <a:p>
                      <a:pPr marL="171450" indent="-171450">
                        <a:buFont typeface="Arial" panose="020B0604020202020204" pitchFamily="34" charset="0"/>
                        <a:buChar char="•"/>
                      </a:pPr>
                      <a:r>
                        <a:rPr lang="en-US" sz="1050"/>
                        <a:t>Respond to information about adult life.</a:t>
                      </a:r>
                    </a:p>
                    <a:p>
                      <a:pPr marL="171450" indent="-171450">
                        <a:buFont typeface="Arial" panose="020B0604020202020204" pitchFamily="34" charset="0"/>
                        <a:buChar char="•"/>
                      </a:pPr>
                      <a:r>
                        <a:rPr lang="en-US" sz="1050"/>
                        <a:t>Respond to information about different jobs adults do in school.</a:t>
                      </a:r>
                    </a:p>
                    <a:p>
                      <a:pPr marL="171450" indent="-171450">
                        <a:buFont typeface="Arial" panose="020B0604020202020204" pitchFamily="34" charset="0"/>
                        <a:buChar char="•"/>
                      </a:pPr>
                      <a:r>
                        <a:rPr lang="en-US" sz="1050" err="1"/>
                        <a:t>Recognise</a:t>
                      </a:r>
                      <a:r>
                        <a:rPr lang="en-US" sz="1050"/>
                        <a:t> different types of living arrangements, including adult care, residential care, and independent living.</a:t>
                      </a:r>
                    </a:p>
                    <a:p>
                      <a:pPr marL="171450" indent="-171450">
                        <a:buFont typeface="Arial" panose="020B0604020202020204" pitchFamily="34" charset="0"/>
                        <a:buChar char="•"/>
                      </a:pPr>
                      <a:r>
                        <a:rPr lang="en-GB" sz="1050"/>
                        <a:t>Focus on developing skills students need to live as independently as possible.</a:t>
                      </a:r>
                    </a:p>
                    <a:p>
                      <a:pPr marL="171450" indent="-171450">
                        <a:buFont typeface="Arial" panose="020B0604020202020204" pitchFamily="34" charset="0"/>
                        <a:buChar char="•"/>
                      </a:pPr>
                      <a:r>
                        <a:rPr lang="en-GB" sz="1050"/>
                        <a:t>Know ways to remain fulfilled, happy and healthy.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754615946"/>
                  </a:ext>
                </a:extLst>
              </a:tr>
              <a:tr h="405380">
                <a:tc grid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a:solidFill>
                            <a:schemeClr val="tx1"/>
                          </a:solidFill>
                        </a:rPr>
                        <a:t>Links to British Values and SMSC (spiritual, moral, social and cultural) development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75000">
                          <a:srgbClr val="8ABD24"/>
                        </a:gs>
                        <a:gs pos="30000">
                          <a:srgbClr val="FBC900"/>
                        </a:gs>
                        <a:gs pos="100000">
                          <a:srgbClr val="00A1C8"/>
                        </a:gs>
                        <a:gs pos="0">
                          <a:srgbClr val="ED7D31"/>
                        </a:gs>
                      </a:gsLst>
                      <a:lin ang="10800000" scaled="1"/>
                    </a:gra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013363270"/>
                  </a:ext>
                </a:extLst>
              </a:tr>
              <a:tr h="470136">
                <a:tc>
                  <a:txBody>
                    <a:bodyPr/>
                    <a:lstStyle/>
                    <a:p>
                      <a:r>
                        <a:rPr lang="en-US" sz="1000"/>
                        <a:t>Links to British Values (BV) by encouraging self-awareness, personal responsibility, and respect for individual strengths. It supports SMSC by fostering emotional intelligence, goal-setting, and reflection, promoting personal growth, and preparing for future challenges through metacognition and learning skills.</a:t>
                      </a:r>
                      <a:endParaRPr lang="en-GB" sz="1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en-US" sz="1000"/>
                        <a:t>Links to British Values (BV) by promoting respect, responsibility, and equality in relationships. It supports SMSC by fostering moral understanding, emotional intelligence, and social responsibility, while encouraging healthy relationships and resilience in managing challenges and seeking support.</a:t>
                      </a:r>
                      <a:endParaRPr lang="en-GB" sz="1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en-US" sz="1000"/>
                        <a:t>Links to British Values (BV) by promoting personal responsibility, respect for safety regulations, and the importance of following rules. It supports SMSC by fostering awareness, resilience, and decision-making skills for managing risks, emergencies, and staying safe in various contexts.</a:t>
                      </a:r>
                      <a:endParaRPr lang="en-GB" sz="1000"/>
                    </a:p>
                    <a:p>
                      <a:endParaRPr lang="en-GB" sz="1000"/>
                    </a:p>
                    <a:p>
                      <a:endParaRPr lang="en-GB" sz="1000"/>
                    </a:p>
                    <a:p>
                      <a:endParaRPr lang="en-GB" sz="1000"/>
                    </a:p>
                    <a:p>
                      <a:endParaRPr lang="en-GB" sz="1000"/>
                    </a:p>
                    <a:p>
                      <a:endParaRPr lang="en-GB" sz="1000"/>
                    </a:p>
                    <a:p>
                      <a:endParaRPr lang="en-GB" sz="1000"/>
                    </a:p>
                    <a:p>
                      <a:endParaRPr lang="en-GB" sz="1000"/>
                    </a:p>
                    <a:p>
                      <a:endParaRPr lang="en-GB" sz="1000"/>
                    </a:p>
                    <a:p>
                      <a:endParaRPr lang="en-GB" sz="1000"/>
                    </a:p>
                    <a:p>
                      <a:endParaRPr lang="en-GB" sz="1000"/>
                    </a:p>
                    <a:p>
                      <a:endParaRPr lang="en-GB" sz="1000"/>
                    </a:p>
                    <a:p>
                      <a:endParaRPr lang="en-GB" sz="1000"/>
                    </a:p>
                    <a:p>
                      <a:endParaRPr lang="en-GB" sz="1000"/>
                    </a:p>
                    <a:p>
                      <a:endParaRPr lang="en-GB" sz="1000"/>
                    </a:p>
                    <a:p>
                      <a:endParaRPr lang="en-GB" sz="1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en-US" sz="1000"/>
                        <a:t>Links to British Values (BV) by promoting respect for individual differences, personal responsibility, and challenging negative influences. It supports SMSC by fostering self-esteem, empathy, emotional resilience, and critical thinking about media portrayals and body image.</a:t>
                      </a:r>
                      <a:endParaRPr lang="en-GB" sz="1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en-US" sz="1000"/>
                        <a:t>Links to British Values (BV) by promoting respect for diverse family structures, individual liberty, and understanding of the law. It supports SMSC by fostering empathy, social responsibility, emotional maturity, and awareness of rights and responsibilities in relationships.</a:t>
                      </a:r>
                      <a:endParaRPr lang="en-GB" sz="1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en-US" sz="1000"/>
                        <a:t>Links to British Values (BV) by promoting individual responsibility, economic independence, and respect for diverse adult lifestyles. It supports SMSC by fostering self-awareness, personal growth, social understanding, and practical skills for navigating adulthood and independent living</a:t>
                      </a:r>
                      <a:endParaRPr lang="en-GB" sz="1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025185230"/>
                  </a:ext>
                </a:extLst>
              </a:tr>
            </a:tbl>
          </a:graphicData>
        </a:graphic>
      </p:graphicFrame>
    </p:spTree>
    <p:extLst>
      <p:ext uri="{BB962C8B-B14F-4D97-AF65-F5344CB8AC3E}">
        <p14:creationId xmlns:p14="http://schemas.microsoft.com/office/powerpoint/2010/main" val="23093799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B01640C-6ACF-41E6-A407-BF7E823BA499}"/>
              </a:ext>
            </a:extLst>
          </p:cNvPr>
          <p:cNvSpPr txBox="1">
            <a:spLocks/>
          </p:cNvSpPr>
          <p:nvPr/>
        </p:nvSpPr>
        <p:spPr>
          <a:xfrm>
            <a:off x="7300000" y="-1200"/>
            <a:ext cx="4800000" cy="1803969"/>
          </a:xfrm>
          <a:prstGeom prst="rect">
            <a:avLst/>
          </a:prstGeom>
        </p:spPr>
        <p:txBody>
          <a:bodyPr vert="horz" lIns="91440" tIns="45720" rIns="91440" bIns="45720" rtlCol="0" anchor="t">
            <a:normAutofit/>
          </a:bodyPr>
          <a:lstStyle>
            <a:lvl1pPr algn="ctr" defTabSz="1280160" rtl="0" eaLnBrk="1" latinLnBrk="0" hangingPunct="1">
              <a:lnSpc>
                <a:spcPct val="90000"/>
              </a:lnSpc>
              <a:spcBef>
                <a:spcPct val="0"/>
              </a:spcBef>
              <a:buNone/>
              <a:defRPr sz="8400" kern="1200">
                <a:solidFill>
                  <a:schemeClr val="tx1"/>
                </a:solidFill>
                <a:latin typeface="+mj-lt"/>
                <a:ea typeface="+mj-ea"/>
                <a:cs typeface="+mj-cs"/>
              </a:defRPr>
            </a:lvl1pPr>
          </a:lstStyle>
          <a:p>
            <a:pPr algn="l"/>
            <a:r>
              <a:rPr lang="en-GB" sz="2000" b="1" spc="300" dirty="0">
                <a:solidFill>
                  <a:srgbClr val="4D4D4D"/>
                </a:solidFill>
                <a:latin typeface="Calibri" panose="020F0502020204030204"/>
              </a:rPr>
              <a:t>KS4 Kaleidoscope year B Sequencing</a:t>
            </a:r>
          </a:p>
        </p:txBody>
      </p:sp>
      <p:pic>
        <p:nvPicPr>
          <p:cNvPr id="23" name="Picture 22">
            <a:extLst>
              <a:ext uri="{FF2B5EF4-FFF2-40B4-BE49-F238E27FC236}">
                <a16:creationId xmlns:a16="http://schemas.microsoft.com/office/drawing/2014/main" id="{65ABA3C5-2A79-4DCE-9810-530F13513A73}"/>
              </a:ext>
            </a:extLst>
          </p:cNvPr>
          <p:cNvPicPr>
            <a:picLocks noChangeAspect="1"/>
          </p:cNvPicPr>
          <p:nvPr/>
        </p:nvPicPr>
        <p:blipFill>
          <a:blip r:embed="rId2"/>
          <a:stretch>
            <a:fillRect/>
          </a:stretch>
        </p:blipFill>
        <p:spPr>
          <a:xfrm>
            <a:off x="86201" y="164500"/>
            <a:ext cx="1862826" cy="696208"/>
          </a:xfrm>
          <a:prstGeom prst="rect">
            <a:avLst/>
          </a:prstGeom>
        </p:spPr>
      </p:pic>
      <p:pic>
        <p:nvPicPr>
          <p:cNvPr id="24" name="Picture 23">
            <a:extLst>
              <a:ext uri="{FF2B5EF4-FFF2-40B4-BE49-F238E27FC236}">
                <a16:creationId xmlns:a16="http://schemas.microsoft.com/office/drawing/2014/main" id="{14298A57-6BBF-4745-9251-D1A3B46EEA92}"/>
              </a:ext>
            </a:extLst>
          </p:cNvPr>
          <p:cNvPicPr>
            <a:picLocks noChangeAspect="1"/>
          </p:cNvPicPr>
          <p:nvPr/>
        </p:nvPicPr>
        <p:blipFill>
          <a:blip r:embed="rId3"/>
          <a:stretch>
            <a:fillRect/>
          </a:stretch>
        </p:blipFill>
        <p:spPr>
          <a:xfrm>
            <a:off x="2159801" y="164500"/>
            <a:ext cx="1824126" cy="696208"/>
          </a:xfrm>
          <a:prstGeom prst="rect">
            <a:avLst/>
          </a:prstGeom>
        </p:spPr>
      </p:pic>
      <p:graphicFrame>
        <p:nvGraphicFramePr>
          <p:cNvPr id="2" name="Table 1">
            <a:extLst>
              <a:ext uri="{FF2B5EF4-FFF2-40B4-BE49-F238E27FC236}">
                <a16:creationId xmlns:a16="http://schemas.microsoft.com/office/drawing/2014/main" id="{64A8DE5A-1C2C-4CE9-B3F2-06D6D2522153}"/>
              </a:ext>
            </a:extLst>
          </p:cNvPr>
          <p:cNvGraphicFramePr>
            <a:graphicFrameLocks noGrp="1"/>
          </p:cNvGraphicFramePr>
          <p:nvPr>
            <p:extLst>
              <p:ext uri="{D42A27DB-BD31-4B8C-83A1-F6EECF244321}">
                <p14:modId xmlns:p14="http://schemas.microsoft.com/office/powerpoint/2010/main" val="27302317"/>
              </p:ext>
            </p:extLst>
          </p:nvPr>
        </p:nvGraphicFramePr>
        <p:xfrm>
          <a:off x="0" y="1052052"/>
          <a:ext cx="12192000" cy="7719527"/>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4194619406"/>
                    </a:ext>
                  </a:extLst>
                </a:gridCol>
                <a:gridCol w="2032000">
                  <a:extLst>
                    <a:ext uri="{9D8B030D-6E8A-4147-A177-3AD203B41FA5}">
                      <a16:colId xmlns:a16="http://schemas.microsoft.com/office/drawing/2014/main" val="1485385952"/>
                    </a:ext>
                  </a:extLst>
                </a:gridCol>
                <a:gridCol w="2032000">
                  <a:extLst>
                    <a:ext uri="{9D8B030D-6E8A-4147-A177-3AD203B41FA5}">
                      <a16:colId xmlns:a16="http://schemas.microsoft.com/office/drawing/2014/main" val="347678390"/>
                    </a:ext>
                  </a:extLst>
                </a:gridCol>
                <a:gridCol w="2032000">
                  <a:extLst>
                    <a:ext uri="{9D8B030D-6E8A-4147-A177-3AD203B41FA5}">
                      <a16:colId xmlns:a16="http://schemas.microsoft.com/office/drawing/2014/main" val="1544488923"/>
                    </a:ext>
                  </a:extLst>
                </a:gridCol>
                <a:gridCol w="2032000">
                  <a:extLst>
                    <a:ext uri="{9D8B030D-6E8A-4147-A177-3AD203B41FA5}">
                      <a16:colId xmlns:a16="http://schemas.microsoft.com/office/drawing/2014/main" val="429585465"/>
                    </a:ext>
                  </a:extLst>
                </a:gridCol>
                <a:gridCol w="2032000">
                  <a:extLst>
                    <a:ext uri="{9D8B030D-6E8A-4147-A177-3AD203B41FA5}">
                      <a16:colId xmlns:a16="http://schemas.microsoft.com/office/drawing/2014/main" val="1923915755"/>
                    </a:ext>
                  </a:extLst>
                </a:gridCol>
              </a:tblGrid>
              <a:tr h="391631">
                <a:tc>
                  <a:txBody>
                    <a:bodyPr/>
                    <a:lstStyle/>
                    <a:p>
                      <a:pPr algn="ctr"/>
                      <a:r>
                        <a:rPr lang="en-GB" sz="1200">
                          <a:solidFill>
                            <a:schemeClr val="tx1"/>
                          </a:solidFill>
                        </a:rPr>
                        <a:t>Autumn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Autumn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Spring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Spring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Summer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Summer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2064916613"/>
                  </a:ext>
                </a:extLst>
              </a:tr>
              <a:tr h="2408304">
                <a:tc>
                  <a:txBody>
                    <a:bodyPr/>
                    <a:lstStyle/>
                    <a:p>
                      <a:pPr>
                        <a:lnSpc>
                          <a:spcPct val="107000"/>
                        </a:lnSpc>
                        <a:spcAft>
                          <a:spcPts val="0"/>
                        </a:spcAft>
                      </a:pPr>
                      <a:r>
                        <a:rPr lang="en-GB" sz="1050" b="1">
                          <a:effectLst/>
                          <a:latin typeface="Calibri" panose="020F0502020204030204" pitchFamily="34" charset="0"/>
                          <a:ea typeface="Calibri" panose="020F0502020204030204" pitchFamily="34" charset="0"/>
                          <a:cs typeface="Times New Roman" panose="02020603050405020304" pitchFamily="18" charset="0"/>
                        </a:rPr>
                        <a:t>SA1 Personal Strengths</a:t>
                      </a:r>
                      <a:endParaRPr lang="en-GB" sz="105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spcAft>
                          <a:spcPts val="0"/>
                        </a:spcAft>
                        <a:buFont typeface="Arial" panose="020B0604020202020204" pitchFamily="34" charset="0"/>
                        <a:buChar char="•"/>
                      </a:pPr>
                      <a:r>
                        <a:rPr lang="en-US" sz="1050"/>
                        <a:t>Respond to stimuli or questions about what we are good at and/or enjoy.</a:t>
                      </a:r>
                    </a:p>
                    <a:p>
                      <a:pPr marL="171450" indent="-171450">
                        <a:buFont typeface="Arial" panose="020B0604020202020204" pitchFamily="34" charset="0"/>
                        <a:buChar char="•"/>
                      </a:pPr>
                      <a:r>
                        <a:rPr lang="en-US" sz="1050"/>
                        <a:t>Describe our own strengths and interests.</a:t>
                      </a:r>
                    </a:p>
                    <a:p>
                      <a:pPr>
                        <a:lnSpc>
                          <a:spcPct val="107000"/>
                        </a:lnSpc>
                        <a:spcAft>
                          <a:spcPts val="0"/>
                        </a:spcAft>
                      </a:pPr>
                      <a:r>
                        <a:rPr lang="en-GB" sz="1050" b="1">
                          <a:effectLst/>
                          <a:latin typeface="Calibri" panose="020F0502020204030204" pitchFamily="34" charset="0"/>
                          <a:ea typeface="Calibri" panose="020F0502020204030204" pitchFamily="34" charset="0"/>
                          <a:cs typeface="Times New Roman" panose="02020603050405020304" pitchFamily="18" charset="0"/>
                        </a:rPr>
                        <a:t>SA2 Skills for Learning</a:t>
                      </a:r>
                      <a:endParaRPr lang="en-GB" sz="105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1050" i="1">
                          <a:effectLst/>
                          <a:latin typeface="Calibri" panose="020F0502020204030204" pitchFamily="34" charset="0"/>
                          <a:ea typeface="Calibri" panose="020F0502020204030204" pitchFamily="34" charset="0"/>
                          <a:cs typeface="Times New Roman" panose="02020603050405020304" pitchFamily="18" charset="0"/>
                        </a:rPr>
                        <a:t>Incorporate explicit teaching on metacognition</a:t>
                      </a:r>
                    </a:p>
                    <a:p>
                      <a:pPr marL="171450" indent="-171450">
                        <a:buFont typeface="Arial" panose="020B0604020202020204" pitchFamily="34" charset="0"/>
                        <a:buChar char="•"/>
                      </a:pPr>
                      <a:r>
                        <a:rPr lang="en-US" sz="1050"/>
                        <a:t>Respond to and reflect on what we enjoy learning in school.</a:t>
                      </a:r>
                    </a:p>
                    <a:p>
                      <a:pPr marL="171450" indent="-171450">
                        <a:buFont typeface="Arial" panose="020B0604020202020204" pitchFamily="34" charset="0"/>
                        <a:buChar char="•"/>
                      </a:pPr>
                      <a:r>
                        <a:rPr lang="en-US" sz="1050"/>
                        <a:t>Identify what makes us unique as learners, including our likes and dislikes.</a:t>
                      </a:r>
                    </a:p>
                    <a:p>
                      <a:pPr marL="171450" indent="-171450">
                        <a:buFont typeface="Arial" panose="020B0604020202020204" pitchFamily="34" charset="0"/>
                        <a:buChar char="•"/>
                      </a:pPr>
                      <a:r>
                        <a:rPr lang="en-US" sz="1050"/>
                        <a:t>Describe our personal learning targets or goals</a:t>
                      </a:r>
                    </a:p>
                    <a:p>
                      <a:pPr>
                        <a:lnSpc>
                          <a:spcPct val="107000"/>
                        </a:lnSpc>
                        <a:spcAft>
                          <a:spcPts val="800"/>
                        </a:spcAft>
                      </a:pPr>
                      <a:endParaRPr lang="en-GB" sz="105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nSpc>
                          <a:spcPct val="107000"/>
                        </a:lnSpc>
                        <a:spcAft>
                          <a:spcPts val="0"/>
                        </a:spcAft>
                      </a:pPr>
                      <a:r>
                        <a:rPr lang="en-GB" sz="1050" b="1" dirty="0">
                          <a:effectLst/>
                          <a:latin typeface="Calibri" panose="020F0502020204030204" pitchFamily="34" charset="0"/>
                          <a:ea typeface="Calibri" panose="020F0502020204030204" pitchFamily="34" charset="0"/>
                          <a:cs typeface="Times New Roman" panose="02020603050405020304" pitchFamily="18" charset="0"/>
                        </a:rPr>
                        <a:t>SSS1 Feeling Unwell</a:t>
                      </a:r>
                    </a:p>
                    <a:p>
                      <a:pPr marL="171450" indent="-171450">
                        <a:spcAft>
                          <a:spcPts val="0"/>
                        </a:spcAft>
                        <a:buFont typeface="Arial" panose="020B0604020202020204" pitchFamily="34" charset="0"/>
                        <a:buChar char="•"/>
                      </a:pPr>
                      <a:r>
                        <a:rPr lang="en-US" sz="1000" dirty="0"/>
                        <a:t>Show awareness of what it means to feel unwell and how to communicate this to others.</a:t>
                      </a:r>
                    </a:p>
                    <a:p>
                      <a:pPr marL="171450" indent="-171450">
                        <a:buFont typeface="Arial" panose="020B0604020202020204" pitchFamily="34" charset="0"/>
                        <a:buChar char="•"/>
                      </a:pPr>
                      <a:r>
                        <a:rPr lang="en-US" sz="1000" dirty="0" err="1"/>
                        <a:t>Recognise</a:t>
                      </a:r>
                      <a:r>
                        <a:rPr lang="en-US" sz="1000" dirty="0"/>
                        <a:t> the difference between feeling well and unwell and identify symptoms.</a:t>
                      </a:r>
                    </a:p>
                    <a:p>
                      <a:pPr marL="171450" indent="-171450">
                        <a:buFont typeface="Arial" panose="020B0604020202020204" pitchFamily="34" charset="0"/>
                        <a:buChar char="•"/>
                      </a:pPr>
                      <a:r>
                        <a:rPr lang="en-US" sz="1000" dirty="0"/>
                        <a:t>Understand how germs can spread and know whom to tell if we feel unwell.</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050" b="1" dirty="0">
                          <a:effectLst/>
                          <a:latin typeface="Calibri" panose="020F0502020204030204" pitchFamily="34" charset="0"/>
                          <a:ea typeface="Calibri" panose="020F0502020204030204" pitchFamily="34" charset="0"/>
                          <a:cs typeface="Times New Roman" panose="02020603050405020304" pitchFamily="18" charset="0"/>
                        </a:rPr>
                        <a:t>HL1 Elements of a Healthy Lifestyle</a:t>
                      </a:r>
                    </a:p>
                    <a:p>
                      <a:pPr marL="171450" indent="-171450">
                        <a:buFont typeface="Arial" panose="020B0604020202020204" pitchFamily="34" charset="0"/>
                        <a:buChar char="•"/>
                      </a:pPr>
                      <a:r>
                        <a:rPr lang="en-US" sz="1000" dirty="0" err="1"/>
                        <a:t>Recognise</a:t>
                      </a:r>
                      <a:r>
                        <a:rPr lang="en-US" sz="1000" dirty="0"/>
                        <a:t> what a healthy lifestyle is and identify ways to live healthily.</a:t>
                      </a:r>
                    </a:p>
                    <a:p>
                      <a:pPr marL="171450" indent="-171450">
                        <a:buFont typeface="Arial" panose="020B0604020202020204" pitchFamily="34" charset="0"/>
                        <a:buChar char="•"/>
                      </a:pPr>
                      <a:r>
                        <a:rPr lang="en-US" sz="1000" dirty="0"/>
                        <a:t>Understand the importance of dental health and how to take care of our teeth.</a:t>
                      </a:r>
                    </a:p>
                    <a:p>
                      <a:pPr marL="171450" indent="-171450">
                        <a:buFont typeface="Arial" panose="020B0604020202020204" pitchFamily="34" charset="0"/>
                        <a:buChar char="•"/>
                      </a:pPr>
                      <a:r>
                        <a:rPr lang="en-US" sz="1000" dirty="0"/>
                        <a:t>Describe the key parts of a healthy lifestyle, including sleep, eating, hygiene, exercise, and emotional wellbeing.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r>
                        <a:rPr lang="en-GB" sz="1050" b="1" dirty="0">
                          <a:effectLst/>
                          <a:latin typeface="Calibri" panose="020F0502020204030204" pitchFamily="34" charset="0"/>
                          <a:ea typeface="Calibri" panose="020F0502020204030204" pitchFamily="34" charset="0"/>
                          <a:cs typeface="Times New Roman" panose="02020603050405020304" pitchFamily="18" charset="0"/>
                        </a:rPr>
                        <a:t>HL2 Mental Wellbeing</a:t>
                      </a:r>
                    </a:p>
                    <a:p>
                      <a:endParaRPr lang="en-GB" sz="1050" b="1"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r>
                        <a:rPr lang="en-US" sz="1050" dirty="0"/>
                        <a:t>Respond to activities or ideas that help us feel calm and relaxed.</a:t>
                      </a:r>
                    </a:p>
                    <a:p>
                      <a:pPr marL="171450" indent="-171450">
                        <a:buFont typeface="Arial" panose="020B0604020202020204" pitchFamily="34" charset="0"/>
                        <a:buChar char="•"/>
                      </a:pPr>
                      <a:r>
                        <a:rPr lang="en-US" sz="1050" dirty="0"/>
                        <a:t>Identify things we can do when we feel worried or stressed.</a:t>
                      </a:r>
                    </a:p>
                    <a:p>
                      <a:pPr marL="171450" indent="-171450">
                        <a:buFont typeface="Arial" panose="020B0604020202020204" pitchFamily="34" charset="0"/>
                        <a:buChar char="•"/>
                      </a:pPr>
                      <a:r>
                        <a:rPr lang="en-US" sz="1050" dirty="0" err="1"/>
                        <a:t>Recognise</a:t>
                      </a:r>
                      <a:r>
                        <a:rPr lang="en-US" sz="1050" dirty="0"/>
                        <a:t> what mental health and emotional wellbeing mean.</a:t>
                      </a:r>
                    </a:p>
                    <a:p>
                      <a:pPr marL="171450" indent="-171450">
                        <a:buFont typeface="Arial" panose="020B0604020202020204" pitchFamily="34" charset="0"/>
                        <a:buChar char="•"/>
                      </a:pPr>
                      <a:r>
                        <a:rPr lang="en-US" sz="1050" dirty="0"/>
                        <a:t>Suggest simple ways to look after our emotional wellbeing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050" b="1" dirty="0">
                          <a:effectLst/>
                          <a:latin typeface="Calibri" panose="020F0502020204030204" pitchFamily="34" charset="0"/>
                          <a:ea typeface="Calibri" panose="020F0502020204030204" pitchFamily="34" charset="0"/>
                          <a:cs typeface="Times New Roman" panose="02020603050405020304" pitchFamily="18" charset="0"/>
                        </a:rPr>
                        <a:t>MF3 Romantic Feelings and Sexual Attraction</a:t>
                      </a:r>
                      <a:endParaRPr lang="en-US" sz="1050" b="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US" sz="1050" b="0" dirty="0">
                          <a:effectLst/>
                          <a:latin typeface="Calibri" panose="020F0502020204030204" pitchFamily="34" charset="0"/>
                          <a:ea typeface="Calibri" panose="020F0502020204030204" pitchFamily="34" charset="0"/>
                          <a:cs typeface="Times New Roman" panose="02020603050405020304" pitchFamily="18" charset="0"/>
                        </a:rPr>
                        <a:t>Respond with interest to stimuli about people we like or know.</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sz="1050" b="0" dirty="0">
                          <a:effectLst/>
                          <a:latin typeface="Calibri" panose="020F0502020204030204" pitchFamily="34" charset="0"/>
                          <a:ea typeface="Calibri" panose="020F0502020204030204" pitchFamily="34" charset="0"/>
                          <a:cs typeface="Times New Roman" panose="02020603050405020304" pitchFamily="18" charset="0"/>
                        </a:rPr>
                        <a:t>Describe the difference between liking someone and fancying someone.</a:t>
                      </a:r>
                      <a:endParaRPr lang="en-GB" sz="105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050" b="1" dirty="0">
                          <a:effectLst/>
                          <a:latin typeface="Calibri" panose="020F0502020204030204" pitchFamily="34" charset="0"/>
                          <a:ea typeface="Calibri" panose="020F0502020204030204" pitchFamily="34" charset="0"/>
                          <a:cs typeface="Times New Roman" panose="02020603050405020304" pitchFamily="18" charset="0"/>
                        </a:rPr>
                        <a:t>CG4 Intimate Relationships, Consent and Contraception</a:t>
                      </a:r>
                    </a:p>
                    <a:p>
                      <a:pPr marL="171450" indent="-171450">
                        <a:lnSpc>
                          <a:spcPct val="107000"/>
                        </a:lnSpc>
                        <a:spcAft>
                          <a:spcPts val="0"/>
                        </a:spcAft>
                        <a:buFont typeface="Arial" panose="020B0604020202020204" pitchFamily="34" charset="0"/>
                        <a:buChar char="•"/>
                      </a:pPr>
                      <a:r>
                        <a:rPr lang="en-US" sz="1050" dirty="0"/>
                        <a:t>Respond to stimuli about romantic relationships.</a:t>
                      </a:r>
                    </a:p>
                    <a:p>
                      <a:pPr marL="171450" indent="-171450">
                        <a:lnSpc>
                          <a:spcPct val="107000"/>
                        </a:lnSpc>
                        <a:spcAft>
                          <a:spcPts val="800"/>
                        </a:spcAft>
                        <a:buFont typeface="Arial" panose="020B0604020202020204" pitchFamily="34" charset="0"/>
                        <a:buChar char="•"/>
                      </a:pPr>
                      <a:r>
                        <a:rPr lang="en-US" sz="1050" dirty="0"/>
                        <a:t>Identify situations where we need to seek permission and demonstrate how to do this.</a:t>
                      </a:r>
                      <a:endParaRPr lang="en-GB" sz="1050" dirty="0"/>
                    </a:p>
                    <a:p>
                      <a:endParaRPr lang="en-GB"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r>
                        <a:rPr lang="en-GB" sz="1050" b="1">
                          <a:effectLst/>
                          <a:latin typeface="Calibri" panose="020F0502020204030204" pitchFamily="34" charset="0"/>
                          <a:ea typeface="Calibri" panose="020F0502020204030204" pitchFamily="34" charset="0"/>
                          <a:cs typeface="Times New Roman" panose="02020603050405020304" pitchFamily="18" charset="0"/>
                        </a:rPr>
                        <a:t>Developing understanding of Money Management</a:t>
                      </a:r>
                    </a:p>
                    <a:p>
                      <a:pPr marL="171450" indent="-171450">
                        <a:buFont typeface="Arial" panose="020B0604020202020204" pitchFamily="34" charset="0"/>
                        <a:buChar char="•"/>
                      </a:pPr>
                      <a:r>
                        <a:rPr lang="en-US" sz="1050"/>
                        <a:t>Respond to different types of money (e.g. coins, notes, cards) through touch, sight, or sound.</a:t>
                      </a:r>
                    </a:p>
                    <a:p>
                      <a:pPr marL="171450" indent="-171450">
                        <a:buFont typeface="Arial" panose="020B0604020202020204" pitchFamily="34" charset="0"/>
                        <a:buChar char="•"/>
                      </a:pPr>
                      <a:r>
                        <a:rPr lang="en-US" sz="1050"/>
                        <a:t>Show awareness of money being used in everyday routines (e.g. handing over money in a shop role-play).</a:t>
                      </a:r>
                    </a:p>
                    <a:p>
                      <a:pPr marL="171450" indent="-171450">
                        <a:buFont typeface="Arial" panose="020B0604020202020204" pitchFamily="34" charset="0"/>
                        <a:buChar char="•"/>
                      </a:pPr>
                      <a:r>
                        <a:rPr lang="en-US" sz="1050"/>
                        <a:t>Explore the difference between having and not having money using real-life or symbolic objects.</a:t>
                      </a:r>
                    </a:p>
                    <a:p>
                      <a:pPr marL="171450" indent="-171450">
                        <a:buFont typeface="Arial" panose="020B0604020202020204" pitchFamily="34" charset="0"/>
                        <a:buChar char="•"/>
                      </a:pPr>
                      <a:r>
                        <a:rPr lang="en-US" sz="1050"/>
                        <a:t>Take part in simple choice-making activities involving pretend or real money (e.g. choosing between two priced items with support).</a:t>
                      </a:r>
                    </a:p>
                    <a:p>
                      <a:endParaRPr lang="en-GB" sz="105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r>
                        <a:rPr lang="en-GB" sz="1050" b="1">
                          <a:effectLst/>
                          <a:latin typeface="Calibri" panose="020F0502020204030204" pitchFamily="34" charset="0"/>
                          <a:ea typeface="Calibri" panose="020F0502020204030204" pitchFamily="34" charset="0"/>
                          <a:cs typeface="Times New Roman" panose="02020603050405020304" pitchFamily="18" charset="0"/>
                        </a:rPr>
                        <a:t>WILI4 Preparing for Adulthood</a:t>
                      </a:r>
                    </a:p>
                    <a:p>
                      <a:pPr marL="0" indent="0">
                        <a:buFont typeface="Arial" panose="020B0604020202020204" pitchFamily="34" charset="0"/>
                        <a:buNone/>
                      </a:pPr>
                      <a:r>
                        <a:rPr lang="en-US" sz="1050" i="1"/>
                        <a:t>Focus on individual class needs.</a:t>
                      </a:r>
                    </a:p>
                    <a:p>
                      <a:pPr marL="171450" indent="-171450">
                        <a:buFont typeface="Arial" panose="020B0604020202020204" pitchFamily="34" charset="0"/>
                        <a:buChar char="•"/>
                      </a:pPr>
                      <a:r>
                        <a:rPr lang="en-US" sz="1050"/>
                        <a:t>Respond to information about adult life.</a:t>
                      </a:r>
                    </a:p>
                    <a:p>
                      <a:pPr marL="171450" indent="-171450">
                        <a:buFont typeface="Arial" panose="020B0604020202020204" pitchFamily="34" charset="0"/>
                        <a:buChar char="•"/>
                      </a:pPr>
                      <a:r>
                        <a:rPr lang="en-US" sz="1050"/>
                        <a:t>Respond to information about different jobs adults do in school.</a:t>
                      </a:r>
                    </a:p>
                    <a:p>
                      <a:pPr marL="171450" indent="-171450">
                        <a:buFont typeface="Arial" panose="020B0604020202020204" pitchFamily="34" charset="0"/>
                        <a:buChar char="•"/>
                      </a:pPr>
                      <a:r>
                        <a:rPr lang="en-US" sz="1050" err="1"/>
                        <a:t>Recognise</a:t>
                      </a:r>
                      <a:r>
                        <a:rPr lang="en-US" sz="1050"/>
                        <a:t> different types of living arrangements, including adult care, residential care, and independent living.</a:t>
                      </a:r>
                    </a:p>
                    <a:p>
                      <a:pPr marL="171450" indent="-171450">
                        <a:buFont typeface="Arial" panose="020B0604020202020204" pitchFamily="34" charset="0"/>
                        <a:buChar char="•"/>
                      </a:pPr>
                      <a:r>
                        <a:rPr lang="en-GB" sz="1050"/>
                        <a:t>Focus on developing skills students need to live as independently as possible.</a:t>
                      </a:r>
                    </a:p>
                    <a:p>
                      <a:pPr marL="171450" indent="-171450">
                        <a:buFont typeface="Arial" panose="020B0604020202020204" pitchFamily="34" charset="0"/>
                        <a:buChar char="•"/>
                      </a:pPr>
                      <a:r>
                        <a:rPr lang="en-GB" sz="1050"/>
                        <a:t>Know ways to remain fulfilled, happy and healthy.</a:t>
                      </a:r>
                    </a:p>
                    <a:p>
                      <a:endParaRPr lang="en-GB" sz="105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754615946"/>
                  </a:ext>
                </a:extLst>
              </a:tr>
              <a:tr h="405380">
                <a:tc grid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a:solidFill>
                            <a:schemeClr val="tx1"/>
                          </a:solidFill>
                        </a:rPr>
                        <a:t>Links to British Values and SMSC (spiritual, moral, social and cultural) development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75000">
                          <a:srgbClr val="8ABD24"/>
                        </a:gs>
                        <a:gs pos="30000">
                          <a:srgbClr val="FBC900"/>
                        </a:gs>
                        <a:gs pos="100000">
                          <a:srgbClr val="00A1C8"/>
                        </a:gs>
                        <a:gs pos="0">
                          <a:srgbClr val="ED7D31"/>
                        </a:gs>
                      </a:gsLst>
                      <a:lin ang="10800000" scaled="1"/>
                    </a:gra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013363270"/>
                  </a:ext>
                </a:extLst>
              </a:tr>
              <a:tr h="470136">
                <a:tc>
                  <a:txBody>
                    <a:bodyPr/>
                    <a:lstStyle/>
                    <a:p>
                      <a:r>
                        <a:rPr lang="en-US" sz="1000"/>
                        <a:t>Links to British Values (BV) by promoting self-respect, personal growth, and individual liberty. It supports SMSC by fostering self-awareness, goal-setting, emotional resilience, and the development of learning strategies that prepare individuals for future success and personal fulfillment.</a:t>
                      </a:r>
                      <a:endParaRPr lang="en-GB" sz="1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en-US" sz="1000" dirty="0"/>
                        <a:t>Links to British Values (BV) by encouraging personal responsibility and respect for health and well-being. It supports SMSC by promoting self-awareness, emotional resilience, and social responsibility through healthy lifestyle choices and seeking help when unwell</a:t>
                      </a:r>
                      <a:endParaRPr lang="en-GB" sz="1000" dirty="0"/>
                    </a:p>
                    <a:p>
                      <a:endParaRPr lang="en-GB" sz="1000" dirty="0"/>
                    </a:p>
                    <a:p>
                      <a:endParaRPr lang="en-GB" sz="1000" dirty="0"/>
                    </a:p>
                    <a:p>
                      <a:endParaRPr lang="en-GB" sz="1000" dirty="0"/>
                    </a:p>
                    <a:p>
                      <a:endParaRPr lang="en-GB" sz="1000" dirty="0"/>
                    </a:p>
                    <a:p>
                      <a:endParaRPr lang="en-GB" sz="1000" dirty="0"/>
                    </a:p>
                    <a:p>
                      <a:endParaRPr lang="en-GB" sz="1000" dirty="0"/>
                    </a:p>
                    <a:p>
                      <a:endParaRPr lang="en-GB" sz="1000" dirty="0"/>
                    </a:p>
                    <a:p>
                      <a:endParaRPr lang="en-GB" sz="1000" dirty="0"/>
                    </a:p>
                    <a:p>
                      <a:endParaRPr lang="en-GB" sz="1000" dirty="0"/>
                    </a:p>
                    <a:p>
                      <a:endParaRPr lang="en-GB" sz="1000" dirty="0"/>
                    </a:p>
                    <a:p>
                      <a:endParaRPr lang="en-GB" sz="1000" dirty="0"/>
                    </a:p>
                    <a:p>
                      <a:endParaRPr lang="en-GB" sz="1000" dirty="0"/>
                    </a:p>
                    <a:p>
                      <a:endParaRPr lang="en-GB"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en-US" sz="1000" dirty="0"/>
                        <a:t>Links to British Values (BV) by promoting respect for individual well-being, personal responsibility, and seeking help when needed. It supports SMSC by fostering emotional resilience, empathy, and social responsibility in managing mental health and supporting others.</a:t>
                      </a:r>
                      <a:endParaRPr lang="en-GB"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Links to British Values (BV) by promoting respect, equality, and individual liberty in relationships. It supports SMSC by fostering empathy, moral responsibility, emotional maturity, and understanding of consent, identity, and respectful communication in intimate relationships.</a:t>
                      </a:r>
                      <a:endParaRPr lang="en-GB" sz="1000" dirty="0"/>
                    </a:p>
                    <a:p>
                      <a:endParaRPr lang="en-GB"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en-US" sz="1000"/>
                        <a:t>Links to British Values (BV) by promoting personal responsibility, financial independence, and informed decision-making. It supports SMSC by fostering practical life skills, moral awareness in money management, and social responsibility in making mindful spending choices.</a:t>
                      </a:r>
                      <a:endParaRPr lang="en-GB" sz="1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en-US" sz="1000" dirty="0"/>
                        <a:t>Links to British Values (BV) by promoting individual liberty, responsibility, and respect for diverse adult lifestyles. It supports SMSC by fostering self-awareness, social responsibility, and practical skills for independent living, work, and managing finances in adulthood.</a:t>
                      </a:r>
                      <a:endParaRPr lang="en-GB"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025185230"/>
                  </a:ext>
                </a:extLst>
              </a:tr>
            </a:tbl>
          </a:graphicData>
        </a:graphic>
      </p:graphicFrame>
    </p:spTree>
    <p:extLst>
      <p:ext uri="{BB962C8B-B14F-4D97-AF65-F5344CB8AC3E}">
        <p14:creationId xmlns:p14="http://schemas.microsoft.com/office/powerpoint/2010/main" val="8115463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B01640C-6ACF-41E6-A407-BF7E823BA499}"/>
              </a:ext>
            </a:extLst>
          </p:cNvPr>
          <p:cNvSpPr txBox="1">
            <a:spLocks/>
          </p:cNvSpPr>
          <p:nvPr/>
        </p:nvSpPr>
        <p:spPr>
          <a:xfrm>
            <a:off x="7300000" y="-1200"/>
            <a:ext cx="4800000" cy="1803969"/>
          </a:xfrm>
          <a:prstGeom prst="rect">
            <a:avLst/>
          </a:prstGeom>
        </p:spPr>
        <p:txBody>
          <a:bodyPr vert="horz" lIns="91440" tIns="45720" rIns="91440" bIns="45720" rtlCol="0" anchor="t">
            <a:normAutofit/>
          </a:bodyPr>
          <a:lstStyle>
            <a:lvl1pPr algn="ctr" defTabSz="1280160" rtl="0" eaLnBrk="1" latinLnBrk="0" hangingPunct="1">
              <a:lnSpc>
                <a:spcPct val="90000"/>
              </a:lnSpc>
              <a:spcBef>
                <a:spcPct val="0"/>
              </a:spcBef>
              <a:buNone/>
              <a:defRPr sz="8400" kern="1200">
                <a:solidFill>
                  <a:schemeClr val="tx1"/>
                </a:solidFill>
                <a:latin typeface="+mj-lt"/>
                <a:ea typeface="+mj-ea"/>
                <a:cs typeface="+mj-cs"/>
              </a:defRPr>
            </a:lvl1pPr>
          </a:lstStyle>
          <a:p>
            <a:pPr algn="l"/>
            <a:r>
              <a:rPr lang="en-GB" sz="2000" b="1" spc="300" dirty="0">
                <a:solidFill>
                  <a:srgbClr val="4D4D4D"/>
                </a:solidFill>
                <a:latin typeface="Calibri" panose="020F0502020204030204"/>
              </a:rPr>
              <a:t>KS5 Year A Sequencing</a:t>
            </a:r>
          </a:p>
          <a:p>
            <a:pPr algn="l"/>
            <a:r>
              <a:rPr lang="en-GB" sz="1200" b="1" spc="0" dirty="0">
                <a:solidFill>
                  <a:srgbClr val="4D4D4D"/>
                </a:solidFill>
                <a:latin typeface="Calibri" panose="020F0502020204030204"/>
              </a:rPr>
              <a:t>Life Lessons Post-16 Programme</a:t>
            </a:r>
          </a:p>
        </p:txBody>
      </p:sp>
      <p:pic>
        <p:nvPicPr>
          <p:cNvPr id="23" name="Picture 22">
            <a:extLst>
              <a:ext uri="{FF2B5EF4-FFF2-40B4-BE49-F238E27FC236}">
                <a16:creationId xmlns:a16="http://schemas.microsoft.com/office/drawing/2014/main" id="{65ABA3C5-2A79-4DCE-9810-530F13513A73}"/>
              </a:ext>
            </a:extLst>
          </p:cNvPr>
          <p:cNvPicPr>
            <a:picLocks noChangeAspect="1"/>
          </p:cNvPicPr>
          <p:nvPr/>
        </p:nvPicPr>
        <p:blipFill>
          <a:blip r:embed="rId2"/>
          <a:stretch>
            <a:fillRect/>
          </a:stretch>
        </p:blipFill>
        <p:spPr>
          <a:xfrm>
            <a:off x="86201" y="164500"/>
            <a:ext cx="1862826" cy="696208"/>
          </a:xfrm>
          <a:prstGeom prst="rect">
            <a:avLst/>
          </a:prstGeom>
        </p:spPr>
      </p:pic>
      <p:pic>
        <p:nvPicPr>
          <p:cNvPr id="24" name="Picture 23">
            <a:extLst>
              <a:ext uri="{FF2B5EF4-FFF2-40B4-BE49-F238E27FC236}">
                <a16:creationId xmlns:a16="http://schemas.microsoft.com/office/drawing/2014/main" id="{14298A57-6BBF-4745-9251-D1A3B46EEA92}"/>
              </a:ext>
            </a:extLst>
          </p:cNvPr>
          <p:cNvPicPr>
            <a:picLocks noChangeAspect="1"/>
          </p:cNvPicPr>
          <p:nvPr/>
        </p:nvPicPr>
        <p:blipFill>
          <a:blip r:embed="rId3"/>
          <a:stretch>
            <a:fillRect/>
          </a:stretch>
        </p:blipFill>
        <p:spPr>
          <a:xfrm>
            <a:off x="2159801" y="164500"/>
            <a:ext cx="1824126" cy="696208"/>
          </a:xfrm>
          <a:prstGeom prst="rect">
            <a:avLst/>
          </a:prstGeom>
        </p:spPr>
      </p:pic>
      <p:graphicFrame>
        <p:nvGraphicFramePr>
          <p:cNvPr id="2" name="Table 1">
            <a:extLst>
              <a:ext uri="{FF2B5EF4-FFF2-40B4-BE49-F238E27FC236}">
                <a16:creationId xmlns:a16="http://schemas.microsoft.com/office/drawing/2014/main" id="{64A8DE5A-1C2C-4CE9-B3F2-06D6D2522153}"/>
              </a:ext>
            </a:extLst>
          </p:cNvPr>
          <p:cNvGraphicFramePr>
            <a:graphicFrameLocks noGrp="1"/>
          </p:cNvGraphicFramePr>
          <p:nvPr>
            <p:extLst>
              <p:ext uri="{D42A27DB-BD31-4B8C-83A1-F6EECF244321}">
                <p14:modId xmlns:p14="http://schemas.microsoft.com/office/powerpoint/2010/main" val="776617251"/>
              </p:ext>
            </p:extLst>
          </p:nvPr>
        </p:nvGraphicFramePr>
        <p:xfrm>
          <a:off x="0" y="1052052"/>
          <a:ext cx="12192000" cy="484864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4194619406"/>
                    </a:ext>
                  </a:extLst>
                </a:gridCol>
                <a:gridCol w="2032000">
                  <a:extLst>
                    <a:ext uri="{9D8B030D-6E8A-4147-A177-3AD203B41FA5}">
                      <a16:colId xmlns:a16="http://schemas.microsoft.com/office/drawing/2014/main" val="1485385952"/>
                    </a:ext>
                  </a:extLst>
                </a:gridCol>
                <a:gridCol w="2032000">
                  <a:extLst>
                    <a:ext uri="{9D8B030D-6E8A-4147-A177-3AD203B41FA5}">
                      <a16:colId xmlns:a16="http://schemas.microsoft.com/office/drawing/2014/main" val="347678390"/>
                    </a:ext>
                  </a:extLst>
                </a:gridCol>
                <a:gridCol w="2032000">
                  <a:extLst>
                    <a:ext uri="{9D8B030D-6E8A-4147-A177-3AD203B41FA5}">
                      <a16:colId xmlns:a16="http://schemas.microsoft.com/office/drawing/2014/main" val="1544488923"/>
                    </a:ext>
                  </a:extLst>
                </a:gridCol>
                <a:gridCol w="2032000">
                  <a:extLst>
                    <a:ext uri="{9D8B030D-6E8A-4147-A177-3AD203B41FA5}">
                      <a16:colId xmlns:a16="http://schemas.microsoft.com/office/drawing/2014/main" val="429585465"/>
                    </a:ext>
                  </a:extLst>
                </a:gridCol>
                <a:gridCol w="2032000">
                  <a:extLst>
                    <a:ext uri="{9D8B030D-6E8A-4147-A177-3AD203B41FA5}">
                      <a16:colId xmlns:a16="http://schemas.microsoft.com/office/drawing/2014/main" val="1923915755"/>
                    </a:ext>
                  </a:extLst>
                </a:gridCol>
              </a:tblGrid>
              <a:tr h="260000">
                <a:tc>
                  <a:txBody>
                    <a:bodyPr/>
                    <a:lstStyle/>
                    <a:p>
                      <a:pPr algn="ctr"/>
                      <a:r>
                        <a:rPr lang="en-GB" sz="1200">
                          <a:solidFill>
                            <a:schemeClr val="tx1"/>
                          </a:solidFill>
                        </a:rPr>
                        <a:t>Autumn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Autumn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Spring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Spring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Summer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Summer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2064916613"/>
                  </a:ext>
                </a:extLst>
              </a:tr>
              <a:tr h="2900000">
                <a:tc>
                  <a:txBody>
                    <a:bodyPr/>
                    <a:lstStyle/>
                    <a:p>
                      <a:pPr algn="l"/>
                      <a:r>
                        <a:rPr lang="en-GB" sz="1000" b="1" i="0">
                          <a:solidFill>
                            <a:schemeClr val="tx1"/>
                          </a:solidFill>
                        </a:rPr>
                        <a:t>Relationships: Values and Family</a:t>
                      </a:r>
                    </a:p>
                    <a:p>
                      <a:pPr algn="l"/>
                      <a:endParaRPr lang="en-GB" sz="1000">
                        <a:solidFill>
                          <a:schemeClr val="tx1"/>
                        </a:solidFill>
                      </a:endParaRPr>
                    </a:p>
                    <a:p>
                      <a:pPr marL="171450" indent="-171450" algn="l">
                        <a:buFont typeface="Arial" panose="020B0604020202020204" pitchFamily="34" charset="0"/>
                        <a:buChar char="•"/>
                      </a:pPr>
                      <a:r>
                        <a:rPr lang="en-GB" sz="900" b="0" i="0">
                          <a:solidFill>
                            <a:schemeClr val="tx1"/>
                          </a:solidFill>
                        </a:rPr>
                        <a:t>Relationship values: what kind of person do I want to be for and with others?</a:t>
                      </a:r>
                    </a:p>
                    <a:p>
                      <a:pPr marL="171450" indent="-171450" algn="l">
                        <a:buFont typeface="Arial" panose="020B0604020202020204" pitchFamily="34" charset="0"/>
                        <a:buChar char="•"/>
                      </a:pPr>
                      <a:r>
                        <a:rPr lang="en-GB" sz="900" b="0" i="0">
                          <a:solidFill>
                            <a:schemeClr val="tx1"/>
                          </a:solidFill>
                        </a:rPr>
                        <a:t>Healthy family functioning: sharing with others</a:t>
                      </a:r>
                    </a:p>
                    <a:p>
                      <a:pPr marL="171450" indent="-171450" algn="l">
                        <a:buFont typeface="Arial" panose="020B0604020202020204" pitchFamily="34" charset="0"/>
                        <a:buChar char="•"/>
                      </a:pPr>
                      <a:r>
                        <a:rPr lang="en-GB" sz="900" b="0" i="0">
                          <a:solidFill>
                            <a:schemeClr val="tx1"/>
                          </a:solidFill>
                        </a:rPr>
                        <a:t>Managing changing relationships: managing intimate relationships</a:t>
                      </a:r>
                    </a:p>
                    <a:p>
                      <a:pPr marL="171450" indent="-171450" algn="l">
                        <a:buFont typeface="Arial" panose="020B0604020202020204" pitchFamily="34" charset="0"/>
                        <a:buChar char="•"/>
                      </a:pPr>
                      <a:r>
                        <a:rPr lang="en-GB" sz="900" b="0" i="0">
                          <a:solidFill>
                            <a:schemeClr val="tx1"/>
                          </a:solidFill>
                        </a:rPr>
                        <a:t>Managing changing relationships: maintaining old and developing new relationships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l"/>
                      <a:r>
                        <a:rPr lang="en-GB" sz="1000" b="1" i="0">
                          <a:solidFill>
                            <a:schemeClr val="tx1"/>
                          </a:solidFill>
                        </a:rPr>
                        <a:t>Relationships: Consent and Recognising Harm</a:t>
                      </a:r>
                    </a:p>
                    <a:p>
                      <a:pPr algn="l"/>
                      <a:endParaRPr lang="en-GB" sz="1000">
                        <a:solidFill>
                          <a:schemeClr val="tx1"/>
                        </a:solidFill>
                      </a:endParaRPr>
                    </a:p>
                    <a:p>
                      <a:pPr marL="171450" indent="-171450" algn="l">
                        <a:buFont typeface="Arial" panose="020B0604020202020204" pitchFamily="34" charset="0"/>
                        <a:buChar char="•"/>
                      </a:pPr>
                      <a:r>
                        <a:rPr lang="en-GB" sz="900" b="0" i="0">
                          <a:solidFill>
                            <a:schemeClr val="tx1"/>
                          </a:solidFill>
                        </a:rPr>
                        <a:t>Improving or ending relationships</a:t>
                      </a:r>
                    </a:p>
                    <a:p>
                      <a:pPr marL="171450" indent="-171450" algn="l">
                        <a:buFont typeface="Arial" panose="020B0604020202020204" pitchFamily="34" charset="0"/>
                        <a:buChar char="•"/>
                      </a:pPr>
                      <a:r>
                        <a:rPr lang="en-GB" sz="900" b="0" i="0">
                          <a:solidFill>
                            <a:schemeClr val="tx1"/>
                          </a:solidFill>
                        </a:rPr>
                        <a:t>Deepening your understanding of consent</a:t>
                      </a:r>
                    </a:p>
                    <a:p>
                      <a:pPr marL="171450" indent="-171450" algn="l">
                        <a:buFont typeface="Arial" panose="020B0604020202020204" pitchFamily="34" charset="0"/>
                        <a:buChar char="•"/>
                      </a:pPr>
                      <a:r>
                        <a:rPr lang="en-GB" sz="900" b="0" i="0">
                          <a:solidFill>
                            <a:schemeClr val="tx1"/>
                          </a:solidFill>
                        </a:rPr>
                        <a:t>Beyond consent: attuning to our needs and those of others</a:t>
                      </a:r>
                    </a:p>
                    <a:p>
                      <a:pPr marL="171450" indent="-171450" algn="l">
                        <a:buFont typeface="Arial" panose="020B0604020202020204" pitchFamily="34" charset="0"/>
                        <a:buChar char="•"/>
                      </a:pPr>
                      <a:r>
                        <a:rPr lang="en-GB" sz="900" b="0" i="0">
                          <a:solidFill>
                            <a:schemeClr val="tx1"/>
                          </a:solidFill>
                        </a:rPr>
                        <a:t>Sexual assault and violence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l"/>
                      <a:r>
                        <a:rPr lang="en-GB" sz="1000" b="1" i="0">
                          <a:solidFill>
                            <a:schemeClr val="tx1"/>
                          </a:solidFill>
                        </a:rPr>
                        <a:t>Wellbeing: Rights, Media and the Online World</a:t>
                      </a:r>
                    </a:p>
                    <a:p>
                      <a:pPr algn="l"/>
                      <a:endParaRPr lang="en-GB" sz="1000">
                        <a:solidFill>
                          <a:schemeClr val="tx1"/>
                        </a:solidFill>
                      </a:endParaRPr>
                    </a:p>
                    <a:p>
                      <a:pPr marL="171450" indent="-171450" algn="l">
                        <a:buFont typeface="Arial" panose="020B0604020202020204" pitchFamily="34" charset="0"/>
                        <a:buChar char="•"/>
                      </a:pPr>
                      <a:r>
                        <a:rPr lang="en-GB" sz="900" b="0" i="0">
                          <a:solidFill>
                            <a:schemeClr val="tx1"/>
                          </a:solidFill>
                        </a:rPr>
                        <a:t>Know your rights: sexual and reproductive rights</a:t>
                      </a:r>
                    </a:p>
                    <a:p>
                      <a:pPr marL="171450" indent="-171450" algn="l">
                        <a:buFont typeface="Arial" panose="020B0604020202020204" pitchFamily="34" charset="0"/>
                        <a:buChar char="•"/>
                      </a:pPr>
                      <a:r>
                        <a:rPr lang="en-GB" sz="900" b="0" i="0">
                          <a:solidFill>
                            <a:schemeClr val="tx1"/>
                          </a:solidFill>
                        </a:rPr>
                        <a:t>Online wellbeing: bias and extremism</a:t>
                      </a:r>
                    </a:p>
                    <a:p>
                      <a:pPr marL="171450" indent="-171450" algn="l">
                        <a:buFont typeface="Arial" panose="020B0604020202020204" pitchFamily="34" charset="0"/>
                        <a:buChar char="•"/>
                      </a:pPr>
                      <a:r>
                        <a:rPr lang="en-GB" sz="900" b="0" i="0">
                          <a:solidFill>
                            <a:schemeClr val="tx1"/>
                          </a:solidFill>
                        </a:rPr>
                        <a:t>Using social media responsibly</a:t>
                      </a:r>
                    </a:p>
                    <a:p>
                      <a:pPr marL="171450" indent="-171450" algn="l">
                        <a:buFont typeface="Arial" panose="020B0604020202020204" pitchFamily="34" charset="0"/>
                        <a:buChar char="•"/>
                      </a:pPr>
                      <a:r>
                        <a:rPr lang="en-GB" sz="900" b="0" i="0">
                          <a:solidFill>
                            <a:schemeClr val="tx1"/>
                          </a:solidFill>
                        </a:rPr>
                        <a:t>Media influence: identities and relationships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l"/>
                      <a:r>
                        <a:rPr lang="en-GB" sz="1000" b="1" i="0">
                          <a:solidFill>
                            <a:schemeClr val="tx1"/>
                          </a:solidFill>
                        </a:rPr>
                        <a:t>Wellbeing: Mental Health and Substance Use</a:t>
                      </a:r>
                    </a:p>
                    <a:p>
                      <a:pPr algn="l"/>
                      <a:endParaRPr lang="en-GB" sz="1000">
                        <a:solidFill>
                          <a:schemeClr val="tx1"/>
                        </a:solidFill>
                      </a:endParaRPr>
                    </a:p>
                    <a:p>
                      <a:pPr marL="171450" indent="-171450" algn="l">
                        <a:buFont typeface="Arial" panose="020B0604020202020204" pitchFamily="34" charset="0"/>
                        <a:buChar char="•"/>
                      </a:pPr>
                      <a:r>
                        <a:rPr lang="en-GB" sz="900" b="0" i="0">
                          <a:solidFill>
                            <a:schemeClr val="tx1"/>
                          </a:solidFill>
                        </a:rPr>
                        <a:t>Conversations about mental health</a:t>
                      </a:r>
                    </a:p>
                    <a:p>
                      <a:pPr marL="171450" indent="-171450" algn="l">
                        <a:buFont typeface="Arial" panose="020B0604020202020204" pitchFamily="34" charset="0"/>
                        <a:buChar char="•"/>
                      </a:pPr>
                      <a:r>
                        <a:rPr lang="en-GB" sz="900" b="0" i="0">
                          <a:solidFill>
                            <a:schemeClr val="tx1"/>
                          </a:solidFill>
                        </a:rPr>
                        <a:t>Wellbeing and mental health</a:t>
                      </a:r>
                    </a:p>
                    <a:p>
                      <a:pPr marL="171450" indent="-171450" algn="l">
                        <a:buFont typeface="Arial" panose="020B0604020202020204" pitchFamily="34" charset="0"/>
                        <a:buChar char="•"/>
                      </a:pPr>
                      <a:r>
                        <a:rPr lang="en-GB" sz="900" b="0" i="0">
                          <a:solidFill>
                            <a:schemeClr val="tx1"/>
                          </a:solidFill>
                        </a:rPr>
                        <a:t>Alcohol and drug misuse: parties and nights out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l"/>
                      <a:r>
                        <a:rPr lang="en-GB" sz="1000" b="1" i="0">
                          <a:solidFill>
                            <a:schemeClr val="tx1"/>
                          </a:solidFill>
                        </a:rPr>
                        <a:t>Independence: Safety, First Aid and Health</a:t>
                      </a:r>
                    </a:p>
                    <a:p>
                      <a:pPr algn="l"/>
                      <a:endParaRPr lang="en-GB" sz="1000">
                        <a:solidFill>
                          <a:schemeClr val="tx1"/>
                        </a:solidFill>
                      </a:endParaRPr>
                    </a:p>
                    <a:p>
                      <a:pPr marL="171450" indent="-171450" algn="l">
                        <a:buFont typeface="Arial" panose="020B0604020202020204" pitchFamily="34" charset="0"/>
                        <a:buChar char="•"/>
                      </a:pPr>
                      <a:r>
                        <a:rPr lang="en-GB" sz="900" b="0" i="0">
                          <a:solidFill>
                            <a:schemeClr val="tx1"/>
                          </a:solidFill>
                        </a:rPr>
                        <a:t>Personal safety: travelling in the UK and abroad</a:t>
                      </a:r>
                    </a:p>
                    <a:p>
                      <a:pPr marL="171450" indent="-171450" algn="l">
                        <a:buFont typeface="Arial" panose="020B0604020202020204" pitchFamily="34" charset="0"/>
                        <a:buChar char="•"/>
                      </a:pPr>
                      <a:r>
                        <a:rPr lang="en-GB" sz="900" b="0" i="0">
                          <a:solidFill>
                            <a:schemeClr val="tx1"/>
                          </a:solidFill>
                        </a:rPr>
                        <a:t>First aid: revising basic skills and deepening understanding (part 1)</a:t>
                      </a:r>
                    </a:p>
                    <a:p>
                      <a:pPr marL="171450" indent="-171450" algn="l">
                        <a:buFont typeface="Arial" panose="020B0604020202020204" pitchFamily="34" charset="0"/>
                        <a:buChar char="•"/>
                      </a:pPr>
                      <a:r>
                        <a:rPr lang="en-GB" sz="900" b="0" i="0">
                          <a:solidFill>
                            <a:schemeClr val="tx1"/>
                          </a:solidFill>
                        </a:rPr>
                        <a:t>First aid: revising basic skills and deepening understanding (part 2)</a:t>
                      </a:r>
                    </a:p>
                    <a:p>
                      <a:pPr marL="171450" indent="-171450" algn="l">
                        <a:buFont typeface="Arial" panose="020B0604020202020204" pitchFamily="34" charset="0"/>
                        <a:buChar char="•"/>
                      </a:pPr>
                      <a:r>
                        <a:rPr lang="en-GB" sz="900" b="0" i="0">
                          <a:solidFill>
                            <a:schemeClr val="tx1"/>
                          </a:solidFill>
                        </a:rPr>
                        <a:t>Making healthy choices and preventing illness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l"/>
                      <a:r>
                        <a:rPr lang="en-GB" sz="1000" b="1" i="0">
                          <a:solidFill>
                            <a:schemeClr val="tx1"/>
                          </a:solidFill>
                        </a:rPr>
                        <a:t>Aspiration, Money and Contribution</a:t>
                      </a:r>
                    </a:p>
                    <a:p>
                      <a:pPr algn="l"/>
                      <a:endParaRPr lang="en-GB" sz="1000">
                        <a:solidFill>
                          <a:schemeClr val="tx1"/>
                        </a:solidFill>
                      </a:endParaRPr>
                    </a:p>
                    <a:p>
                      <a:pPr marL="171450" indent="-171450" algn="l">
                        <a:buFont typeface="Arial" panose="020B0604020202020204" pitchFamily="34" charset="0"/>
                        <a:buChar char="•"/>
                      </a:pPr>
                      <a:r>
                        <a:rPr lang="en-GB" sz="900" b="0" i="0">
                          <a:solidFill>
                            <a:schemeClr val="tx1"/>
                          </a:solidFill>
                        </a:rPr>
                        <a:t>Creating influence: volunteering</a:t>
                      </a:r>
                    </a:p>
                    <a:p>
                      <a:pPr marL="171450" indent="-171450" algn="l">
                        <a:buFont typeface="Arial" panose="020B0604020202020204" pitchFamily="34" charset="0"/>
                        <a:buChar char="•"/>
                      </a:pPr>
                      <a:r>
                        <a:rPr lang="en-GB" sz="900" b="0" i="0">
                          <a:solidFill>
                            <a:schemeClr val="tx1"/>
                          </a:solidFill>
                        </a:rPr>
                        <a:t>Making the most of the money we have</a:t>
                      </a:r>
                    </a:p>
                    <a:p>
                      <a:pPr marL="171450" indent="-171450" algn="l">
                        <a:buFont typeface="Arial" panose="020B0604020202020204" pitchFamily="34" charset="0"/>
                        <a:buChar char="•"/>
                      </a:pPr>
                      <a:r>
                        <a:rPr lang="en-GB" sz="900" b="0" i="0">
                          <a:solidFill>
                            <a:schemeClr val="tx1"/>
                          </a:solidFill>
                        </a:rPr>
                        <a:t>How do people start their own business or charity?</a:t>
                      </a:r>
                    </a:p>
                    <a:p>
                      <a:pPr marL="171450" indent="-171450" algn="l">
                        <a:buFont typeface="Arial" panose="020B0604020202020204" pitchFamily="34" charset="0"/>
                        <a:buChar char="•"/>
                      </a:pPr>
                      <a:r>
                        <a:rPr lang="en-GB" sz="900" b="0" i="0">
                          <a:solidFill>
                            <a:schemeClr val="tx1"/>
                          </a:solidFill>
                        </a:rPr>
                        <a:t>Careers in a global economy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754615946"/>
                  </a:ext>
                </a:extLst>
              </a:tr>
              <a:tr h="260000">
                <a:tc grid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a:solidFill>
                            <a:schemeClr val="tx1"/>
                          </a:solidFill>
                        </a:rPr>
                        <a:t>Links to British Values and SMSC (spiritual, moral, social and cultural) development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75000">
                          <a:srgbClr val="8ABD24"/>
                        </a:gs>
                        <a:gs pos="30000">
                          <a:srgbClr val="FBC900"/>
                        </a:gs>
                        <a:gs pos="100000">
                          <a:srgbClr val="00A1C8"/>
                        </a:gs>
                        <a:gs pos="0">
                          <a:srgbClr val="ED7D31"/>
                        </a:gs>
                      </a:gsLst>
                      <a:lin ang="10800000" scaled="1"/>
                    </a:gra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013363270"/>
                  </a:ext>
                </a:extLst>
              </a:tr>
              <a:tr h="1400000">
                <a:tc>
                  <a:txBody>
                    <a:bodyPr/>
                    <a:lstStyle/>
                    <a:p>
                      <a:pPr algn="l"/>
                      <a:r>
                        <a:rPr lang="en-GB" sz="900" b="0" i="0">
                          <a:solidFill>
                            <a:schemeClr val="tx1"/>
                          </a:solidFill>
                        </a:rPr>
                        <a:t>Promotes mutual respect and individual liberty in the relationships young adults choose. Supports SMSC by developing personal values, empathy and the social skills needed to sustain family relationships and form new ones during a period of significant change.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a:r>
                        <a:rPr lang="en-GB" sz="900" b="0" i="0">
                          <a:solidFill>
                            <a:schemeClr val="tx1"/>
                          </a:solidFill>
                        </a:rPr>
                        <a:t>Upholds the rule of law and the protection of individual rights through the study of consent, assault and sexual violence. Supports SMSC by developing moral reasoning, empathy for survivors and the confidence to recognise harm, set boundaries and seek support.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a:r>
                        <a:rPr lang="en-GB" sz="900" b="0" i="0">
                          <a:solidFill>
                            <a:schemeClr val="tx1"/>
                          </a:solidFill>
                        </a:rPr>
                        <a:t>Promotes democratic values, the rule of law and resistance to extremism. Supports SMSC by developing critical thinking about bias and media influence, moral responsibility for online conduct, and awareness of the rights young adults hold and can exercise.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a:r>
                        <a:rPr lang="en-GB" sz="900" b="0" i="0">
                          <a:solidFill>
                            <a:schemeClr val="tx1"/>
                          </a:solidFill>
                        </a:rPr>
                        <a:t>Promotes personal responsibility and respect for the law around substances. Supports SMSC by developing emotional literacy, compassion for others experiencing mental ill-health, and the practical judgement to stay safe in adult social settings.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a:r>
                        <a:rPr lang="en-GB" sz="900" b="0" i="0">
                          <a:solidFill>
                            <a:schemeClr val="tx1"/>
                          </a:solidFill>
                        </a:rPr>
                        <a:t>Promotes individual liberty through safe, independent travel, and care for others through first aid. Supports SMSC by developing personal responsibility, social awareness and the practical competence that underpins independent adult living.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a:r>
                        <a:rPr lang="en-GB" sz="900" b="0" i="0">
                          <a:solidFill>
                            <a:schemeClr val="tx1"/>
                          </a:solidFill>
                        </a:rPr>
                        <a:t>Promotes responsible citizenship, enterprise and contribution to the community. Supports SMSC by developing aspiration, social responsibility through volunteering, and the financial capability and global awareness required for working life.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025185230"/>
                  </a:ext>
                </a:extLst>
              </a:tr>
            </a:tbl>
          </a:graphicData>
        </a:graphic>
      </p:graphicFrame>
      <p:sp>
        <p:nvSpPr>
          <p:cNvPr id="25" name="TextBox 24"/>
          <p:cNvSpPr txBox="1"/>
          <p:nvPr/>
        </p:nvSpPr>
        <p:spPr>
          <a:xfrm>
            <a:off x="196000" y="6330000"/>
            <a:ext cx="11800000" cy="500000"/>
          </a:xfrm>
          <a:prstGeom prst="rect">
            <a:avLst/>
          </a:prstGeom>
          <a:noFill/>
        </p:spPr>
        <p:txBody>
          <a:bodyPr wrap="square">
            <a:spAutoFit/>
          </a:bodyPr>
          <a:lstStyle/>
          <a:p>
            <a:pPr algn="l"/>
            <a:r>
              <a:rPr lang="en-GB" sz="850" b="0" i="1">
                <a:solidFill>
                  <a:schemeClr val="tx1"/>
                </a:solidFill>
              </a:rPr>
              <a:t>Adapting delivery: Delivered through the Life Lessons post-16 programme with a Preparation for Adulthood focus. Content is adapted to the communication needs and life experience of each group, with sensitive topics revisited individually or in small groups where appropriate.</a:t>
            </a:r>
          </a:p>
        </p:txBody>
      </p:sp>
    </p:spTree>
    <p:extLst>
      <p:ext uri="{BB962C8B-B14F-4D97-AF65-F5344CB8AC3E}">
        <p14:creationId xmlns:p14="http://schemas.microsoft.com/office/powerpoint/2010/main" val="15307134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B01640C-6ACF-41E6-A407-BF7E823BA499}"/>
              </a:ext>
            </a:extLst>
          </p:cNvPr>
          <p:cNvSpPr txBox="1">
            <a:spLocks/>
          </p:cNvSpPr>
          <p:nvPr/>
        </p:nvSpPr>
        <p:spPr>
          <a:xfrm>
            <a:off x="7300000" y="-1200"/>
            <a:ext cx="4800000" cy="1803969"/>
          </a:xfrm>
          <a:prstGeom prst="rect">
            <a:avLst/>
          </a:prstGeom>
        </p:spPr>
        <p:txBody>
          <a:bodyPr vert="horz" lIns="91440" tIns="45720" rIns="91440" bIns="45720" rtlCol="0" anchor="t">
            <a:normAutofit/>
          </a:bodyPr>
          <a:lstStyle>
            <a:lvl1pPr algn="ctr" defTabSz="1280160" rtl="0" eaLnBrk="1" latinLnBrk="0" hangingPunct="1">
              <a:lnSpc>
                <a:spcPct val="90000"/>
              </a:lnSpc>
              <a:spcBef>
                <a:spcPct val="0"/>
              </a:spcBef>
              <a:buNone/>
              <a:defRPr sz="8400" kern="1200">
                <a:solidFill>
                  <a:schemeClr val="tx1"/>
                </a:solidFill>
                <a:latin typeface="+mj-lt"/>
                <a:ea typeface="+mj-ea"/>
                <a:cs typeface="+mj-cs"/>
              </a:defRPr>
            </a:lvl1pPr>
          </a:lstStyle>
          <a:p>
            <a:pPr algn="l"/>
            <a:r>
              <a:rPr lang="en-GB" sz="2000" b="1" spc="300" dirty="0">
                <a:solidFill>
                  <a:srgbClr val="4D4D4D"/>
                </a:solidFill>
                <a:latin typeface="Calibri" panose="020F0502020204030204"/>
              </a:rPr>
              <a:t>KS5 Year B Sequencing</a:t>
            </a:r>
          </a:p>
          <a:p>
            <a:pPr algn="l"/>
            <a:r>
              <a:rPr lang="en-GB" sz="1200" b="1" spc="0" dirty="0">
                <a:solidFill>
                  <a:srgbClr val="4D4D4D"/>
                </a:solidFill>
                <a:latin typeface="Calibri" panose="020F0502020204030204"/>
              </a:rPr>
              <a:t>Life Lessons Post-16 Programme</a:t>
            </a:r>
          </a:p>
        </p:txBody>
      </p:sp>
      <p:pic>
        <p:nvPicPr>
          <p:cNvPr id="23" name="Picture 22">
            <a:extLst>
              <a:ext uri="{FF2B5EF4-FFF2-40B4-BE49-F238E27FC236}">
                <a16:creationId xmlns:a16="http://schemas.microsoft.com/office/drawing/2014/main" id="{65ABA3C5-2A79-4DCE-9810-530F13513A73}"/>
              </a:ext>
            </a:extLst>
          </p:cNvPr>
          <p:cNvPicPr>
            <a:picLocks noChangeAspect="1"/>
          </p:cNvPicPr>
          <p:nvPr/>
        </p:nvPicPr>
        <p:blipFill>
          <a:blip r:embed="rId2"/>
          <a:stretch>
            <a:fillRect/>
          </a:stretch>
        </p:blipFill>
        <p:spPr>
          <a:xfrm>
            <a:off x="86201" y="164500"/>
            <a:ext cx="1862826" cy="696208"/>
          </a:xfrm>
          <a:prstGeom prst="rect">
            <a:avLst/>
          </a:prstGeom>
        </p:spPr>
      </p:pic>
      <p:pic>
        <p:nvPicPr>
          <p:cNvPr id="24" name="Picture 23">
            <a:extLst>
              <a:ext uri="{FF2B5EF4-FFF2-40B4-BE49-F238E27FC236}">
                <a16:creationId xmlns:a16="http://schemas.microsoft.com/office/drawing/2014/main" id="{14298A57-6BBF-4745-9251-D1A3B46EEA92}"/>
              </a:ext>
            </a:extLst>
          </p:cNvPr>
          <p:cNvPicPr>
            <a:picLocks noChangeAspect="1"/>
          </p:cNvPicPr>
          <p:nvPr/>
        </p:nvPicPr>
        <p:blipFill>
          <a:blip r:embed="rId3"/>
          <a:stretch>
            <a:fillRect/>
          </a:stretch>
        </p:blipFill>
        <p:spPr>
          <a:xfrm>
            <a:off x="2159801" y="164500"/>
            <a:ext cx="1824126" cy="696208"/>
          </a:xfrm>
          <a:prstGeom prst="rect">
            <a:avLst/>
          </a:prstGeom>
        </p:spPr>
      </p:pic>
      <p:graphicFrame>
        <p:nvGraphicFramePr>
          <p:cNvPr id="2" name="Table 1">
            <a:extLst>
              <a:ext uri="{FF2B5EF4-FFF2-40B4-BE49-F238E27FC236}">
                <a16:creationId xmlns:a16="http://schemas.microsoft.com/office/drawing/2014/main" id="{64A8DE5A-1C2C-4CE9-B3F2-06D6D2522153}"/>
              </a:ext>
            </a:extLst>
          </p:cNvPr>
          <p:cNvGraphicFramePr>
            <a:graphicFrameLocks noGrp="1"/>
          </p:cNvGraphicFramePr>
          <p:nvPr>
            <p:extLst>
              <p:ext uri="{D42A27DB-BD31-4B8C-83A1-F6EECF244321}">
                <p14:modId xmlns:p14="http://schemas.microsoft.com/office/powerpoint/2010/main" val="874890416"/>
              </p:ext>
            </p:extLst>
          </p:nvPr>
        </p:nvGraphicFramePr>
        <p:xfrm>
          <a:off x="0" y="1052052"/>
          <a:ext cx="12192000" cy="484864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4194619406"/>
                    </a:ext>
                  </a:extLst>
                </a:gridCol>
                <a:gridCol w="2032000">
                  <a:extLst>
                    <a:ext uri="{9D8B030D-6E8A-4147-A177-3AD203B41FA5}">
                      <a16:colId xmlns:a16="http://schemas.microsoft.com/office/drawing/2014/main" val="1485385952"/>
                    </a:ext>
                  </a:extLst>
                </a:gridCol>
                <a:gridCol w="2032000">
                  <a:extLst>
                    <a:ext uri="{9D8B030D-6E8A-4147-A177-3AD203B41FA5}">
                      <a16:colId xmlns:a16="http://schemas.microsoft.com/office/drawing/2014/main" val="347678390"/>
                    </a:ext>
                  </a:extLst>
                </a:gridCol>
                <a:gridCol w="2032000">
                  <a:extLst>
                    <a:ext uri="{9D8B030D-6E8A-4147-A177-3AD203B41FA5}">
                      <a16:colId xmlns:a16="http://schemas.microsoft.com/office/drawing/2014/main" val="1544488923"/>
                    </a:ext>
                  </a:extLst>
                </a:gridCol>
                <a:gridCol w="2032000">
                  <a:extLst>
                    <a:ext uri="{9D8B030D-6E8A-4147-A177-3AD203B41FA5}">
                      <a16:colId xmlns:a16="http://schemas.microsoft.com/office/drawing/2014/main" val="429585465"/>
                    </a:ext>
                  </a:extLst>
                </a:gridCol>
                <a:gridCol w="2032000">
                  <a:extLst>
                    <a:ext uri="{9D8B030D-6E8A-4147-A177-3AD203B41FA5}">
                      <a16:colId xmlns:a16="http://schemas.microsoft.com/office/drawing/2014/main" val="1923915755"/>
                    </a:ext>
                  </a:extLst>
                </a:gridCol>
              </a:tblGrid>
              <a:tr h="260000">
                <a:tc>
                  <a:txBody>
                    <a:bodyPr/>
                    <a:lstStyle/>
                    <a:p>
                      <a:pPr algn="ctr"/>
                      <a:r>
                        <a:rPr lang="en-GB" sz="1200">
                          <a:solidFill>
                            <a:schemeClr val="tx1"/>
                          </a:solidFill>
                        </a:rPr>
                        <a:t>Autumn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Autumn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Spring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Spring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Summer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Summer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2064916613"/>
                  </a:ext>
                </a:extLst>
              </a:tr>
              <a:tr h="2900000">
                <a:tc>
                  <a:txBody>
                    <a:bodyPr/>
                    <a:lstStyle/>
                    <a:p>
                      <a:pPr algn="l"/>
                      <a:r>
                        <a:rPr lang="en-GB" sz="1000" b="1" i="0">
                          <a:solidFill>
                            <a:schemeClr val="tx1"/>
                          </a:solidFill>
                        </a:rPr>
                        <a:t>Transition and Identity</a:t>
                      </a:r>
                    </a:p>
                    <a:p>
                      <a:pPr algn="l"/>
                      <a:endParaRPr lang="en-GB" sz="1000">
                        <a:solidFill>
                          <a:schemeClr val="tx1"/>
                        </a:solidFill>
                      </a:endParaRPr>
                    </a:p>
                    <a:p>
                      <a:pPr marL="171450" indent="-171450" algn="l">
                        <a:buFont typeface="Arial" panose="020B0604020202020204" pitchFamily="34" charset="0"/>
                        <a:buChar char="•"/>
                      </a:pPr>
                      <a:r>
                        <a:rPr lang="en-GB" sz="900" b="0" i="0">
                          <a:solidFill>
                            <a:schemeClr val="tx1"/>
                          </a:solidFill>
                        </a:rPr>
                        <a:t>What next? Thinking about the future and leaving home</a:t>
                      </a:r>
                    </a:p>
                    <a:p>
                      <a:pPr marL="171450" indent="-171450" algn="l">
                        <a:buFont typeface="Arial" panose="020B0604020202020204" pitchFamily="34" charset="0"/>
                        <a:buChar char="•"/>
                      </a:pPr>
                      <a:r>
                        <a:rPr lang="en-GB" sz="900" b="0" i="0">
                          <a:solidFill>
                            <a:schemeClr val="tx1"/>
                          </a:solidFill>
                        </a:rPr>
                        <a:t>Staying healthy</a:t>
                      </a:r>
                    </a:p>
                    <a:p>
                      <a:pPr marL="171450" indent="-171450" algn="l">
                        <a:buFont typeface="Arial" panose="020B0604020202020204" pitchFamily="34" charset="0"/>
                        <a:buChar char="•"/>
                      </a:pPr>
                      <a:r>
                        <a:rPr lang="en-GB" sz="900" b="0" i="0">
                          <a:solidFill>
                            <a:schemeClr val="tx1"/>
                          </a:solidFill>
                        </a:rPr>
                        <a:t>Identities and inclusion: exploring discrimination and inclusion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l"/>
                      <a:r>
                        <a:rPr lang="en-GB" sz="1000" b="1" i="0">
                          <a:solidFill>
                            <a:schemeClr val="tx1"/>
                          </a:solidFill>
                        </a:rPr>
                        <a:t>Identity, Community and Power</a:t>
                      </a:r>
                    </a:p>
                    <a:p>
                      <a:pPr algn="l"/>
                      <a:endParaRPr lang="en-GB" sz="1000">
                        <a:solidFill>
                          <a:schemeClr val="tx1"/>
                        </a:solidFill>
                      </a:endParaRPr>
                    </a:p>
                    <a:p>
                      <a:pPr marL="171450" indent="-171450" algn="l">
                        <a:buFont typeface="Arial" panose="020B0604020202020204" pitchFamily="34" charset="0"/>
                        <a:buChar char="•"/>
                      </a:pPr>
                      <a:r>
                        <a:rPr lang="en-GB" sz="900" b="0" i="0">
                          <a:solidFill>
                            <a:schemeClr val="tx1"/>
                          </a:solidFill>
                        </a:rPr>
                        <a:t>Exploring identities critically: norms, values and behaviour</a:t>
                      </a:r>
                    </a:p>
                    <a:p>
                      <a:pPr marL="171450" indent="-171450" algn="l">
                        <a:buFont typeface="Arial" panose="020B0604020202020204" pitchFamily="34" charset="0"/>
                        <a:buChar char="•"/>
                      </a:pPr>
                      <a:r>
                        <a:rPr lang="en-GB" sz="900" b="0" i="0">
                          <a:solidFill>
                            <a:schemeClr val="tx1"/>
                          </a:solidFill>
                        </a:rPr>
                        <a:t>Appreciating diversity</a:t>
                      </a:r>
                    </a:p>
                    <a:p>
                      <a:pPr marL="171450" indent="-171450" algn="l">
                        <a:buFont typeface="Arial" panose="020B0604020202020204" pitchFamily="34" charset="0"/>
                        <a:buChar char="•"/>
                      </a:pPr>
                      <a:r>
                        <a:rPr lang="en-GB" sz="900" b="0" i="0">
                          <a:solidFill>
                            <a:schemeClr val="tx1"/>
                          </a:solidFill>
                        </a:rPr>
                        <a:t>Identity and power dynamics: exploring privilege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l"/>
                      <a:r>
                        <a:rPr lang="en-GB" sz="1000" b="1" i="0">
                          <a:solidFill>
                            <a:schemeClr val="tx1"/>
                          </a:solidFill>
                        </a:rPr>
                        <a:t>Body Awareness and Sexual Health</a:t>
                      </a:r>
                    </a:p>
                    <a:p>
                      <a:pPr algn="l"/>
                      <a:endParaRPr lang="en-GB" sz="1000">
                        <a:solidFill>
                          <a:schemeClr val="tx1"/>
                        </a:solidFill>
                      </a:endParaRPr>
                    </a:p>
                    <a:p>
                      <a:pPr marL="171450" indent="-171450" algn="l">
                        <a:buFont typeface="Arial" panose="020B0604020202020204" pitchFamily="34" charset="0"/>
                        <a:buChar char="•"/>
                      </a:pPr>
                      <a:r>
                        <a:rPr lang="en-GB" sz="900" b="0" i="0">
                          <a:solidFill>
                            <a:schemeClr val="tx1"/>
                          </a:solidFill>
                        </a:rPr>
                        <a:t>Connecting with body and emotions mindfully</a:t>
                      </a:r>
                    </a:p>
                    <a:p>
                      <a:pPr marL="171450" indent="-171450" algn="l">
                        <a:buFont typeface="Arial" panose="020B0604020202020204" pitchFamily="34" charset="0"/>
                        <a:buChar char="•"/>
                      </a:pPr>
                      <a:r>
                        <a:rPr lang="en-GB" sz="900" b="0" i="0">
                          <a:solidFill>
                            <a:schemeClr val="tx1"/>
                          </a:solidFill>
                        </a:rPr>
                        <a:t>Looking after your body: healthy food and exercise</a:t>
                      </a:r>
                    </a:p>
                    <a:p>
                      <a:pPr marL="171450" indent="-171450" algn="l">
                        <a:buFont typeface="Arial" panose="020B0604020202020204" pitchFamily="34" charset="0"/>
                        <a:buChar char="•"/>
                      </a:pPr>
                      <a:r>
                        <a:rPr lang="en-GB" sz="900" b="0" i="0">
                          <a:solidFill>
                            <a:schemeClr val="tx1"/>
                          </a:solidFill>
                        </a:rPr>
                        <a:t>Sexual health: condoms</a:t>
                      </a:r>
                    </a:p>
                    <a:p>
                      <a:pPr marL="171450" indent="-171450" algn="l">
                        <a:buFont typeface="Arial" panose="020B0604020202020204" pitchFamily="34" charset="0"/>
                        <a:buChar char="•"/>
                      </a:pPr>
                      <a:r>
                        <a:rPr lang="en-GB" sz="900" b="0" i="0">
                          <a:solidFill>
                            <a:schemeClr val="tx1"/>
                          </a:solidFill>
                        </a:rPr>
                        <a:t>Sexual health: stealthing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l"/>
                      <a:r>
                        <a:rPr lang="en-GB" sz="1000" b="1" i="0">
                          <a:solidFill>
                            <a:schemeClr val="tx1"/>
                          </a:solidFill>
                        </a:rPr>
                        <a:t>Fertility, Readiness and Consent</a:t>
                      </a:r>
                    </a:p>
                    <a:p>
                      <a:pPr algn="l"/>
                      <a:endParaRPr lang="en-GB" sz="1000">
                        <a:solidFill>
                          <a:schemeClr val="tx1"/>
                        </a:solidFill>
                      </a:endParaRPr>
                    </a:p>
                    <a:p>
                      <a:pPr marL="171450" indent="-171450" algn="l">
                        <a:buFont typeface="Arial" panose="020B0604020202020204" pitchFamily="34" charset="0"/>
                        <a:buChar char="•"/>
                      </a:pPr>
                      <a:r>
                        <a:rPr lang="en-GB" sz="900" b="0" i="0">
                          <a:solidFill>
                            <a:schemeClr val="tx1"/>
                          </a:solidFill>
                        </a:rPr>
                        <a:t>Parenthood and fertility: discussing contraception and accessing emergency contraception</a:t>
                      </a:r>
                    </a:p>
                    <a:p>
                      <a:pPr marL="171450" indent="-171450" algn="l">
                        <a:buFont typeface="Arial" panose="020B0604020202020204" pitchFamily="34" charset="0"/>
                        <a:buChar char="•"/>
                      </a:pPr>
                      <a:r>
                        <a:rPr lang="en-GB" sz="900" b="0" i="0">
                          <a:solidFill>
                            <a:schemeClr val="tx1"/>
                          </a:solidFill>
                        </a:rPr>
                        <a:t>Developing sexual readiness: pleasure</a:t>
                      </a:r>
                    </a:p>
                    <a:p>
                      <a:pPr marL="171450" indent="-171450" algn="l">
                        <a:buFont typeface="Arial" panose="020B0604020202020204" pitchFamily="34" charset="0"/>
                        <a:buChar char="•"/>
                      </a:pPr>
                      <a:r>
                        <a:rPr lang="en-GB" sz="900" b="0" i="0">
                          <a:solidFill>
                            <a:schemeClr val="tx1"/>
                          </a:solidFill>
                        </a:rPr>
                        <a:t>Consent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l"/>
                      <a:r>
                        <a:rPr lang="en-GB" sz="1000" b="1" i="0">
                          <a:solidFill>
                            <a:schemeClr val="tx1"/>
                          </a:solidFill>
                        </a:rPr>
                        <a:t>Wellbeing, Safety and Money</a:t>
                      </a:r>
                    </a:p>
                    <a:p>
                      <a:pPr algn="l"/>
                      <a:endParaRPr lang="en-GB" sz="1000">
                        <a:solidFill>
                          <a:schemeClr val="tx1"/>
                        </a:solidFill>
                      </a:endParaRPr>
                    </a:p>
                    <a:p>
                      <a:pPr marL="171450" indent="-171450" algn="l">
                        <a:buFont typeface="Arial" panose="020B0604020202020204" pitchFamily="34" charset="0"/>
                        <a:buChar char="•"/>
                      </a:pPr>
                      <a:r>
                        <a:rPr lang="en-GB" sz="900" b="0" i="0">
                          <a:solidFill>
                            <a:schemeClr val="tx1"/>
                          </a:solidFill>
                        </a:rPr>
                        <a:t>Earning respect, avoiding danger: pressure on young people to join gangs</a:t>
                      </a:r>
                    </a:p>
                    <a:p>
                      <a:pPr marL="171450" indent="-171450" algn="l">
                        <a:buFont typeface="Arial" panose="020B0604020202020204" pitchFamily="34" charset="0"/>
                        <a:buChar char="•"/>
                      </a:pPr>
                      <a:r>
                        <a:rPr lang="en-GB" sz="900" b="0" i="0">
                          <a:solidFill>
                            <a:schemeClr val="tx1"/>
                          </a:solidFill>
                        </a:rPr>
                        <a:t>How to budget and save our money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l"/>
                      <a:r>
                        <a:rPr lang="en-GB" sz="1000" b="1" i="0">
                          <a:solidFill>
                            <a:schemeClr val="tx1"/>
                          </a:solidFill>
                        </a:rPr>
                        <a:t>Preparing for Working Life</a:t>
                      </a:r>
                    </a:p>
                    <a:p>
                      <a:pPr algn="l"/>
                      <a:endParaRPr lang="en-GB" sz="1000">
                        <a:solidFill>
                          <a:schemeClr val="tx1"/>
                        </a:solidFill>
                      </a:endParaRPr>
                    </a:p>
                    <a:p>
                      <a:pPr marL="171450" indent="-171450" algn="l">
                        <a:buFont typeface="Arial" panose="020B0604020202020204" pitchFamily="34" charset="0"/>
                        <a:buChar char="•"/>
                      </a:pPr>
                      <a:r>
                        <a:rPr lang="en-GB" sz="900" b="0" i="0">
                          <a:solidFill>
                            <a:schemeClr val="tx1"/>
                          </a:solidFill>
                        </a:rPr>
                        <a:t>What should I expect when I go to work?</a:t>
                      </a:r>
                    </a:p>
                    <a:p>
                      <a:pPr marL="171450" indent="-171450" algn="l">
                        <a:buFont typeface="Arial" panose="020B0604020202020204" pitchFamily="34" charset="0"/>
                        <a:buChar char="•"/>
                      </a:pPr>
                      <a:r>
                        <a:rPr lang="en-GB" sz="900" b="0" i="0">
                          <a:solidFill>
                            <a:schemeClr val="tx1"/>
                          </a:solidFill>
                        </a:rPr>
                        <a:t>Finding work, preparing applications and confident interviewing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754615946"/>
                  </a:ext>
                </a:extLst>
              </a:tr>
              <a:tr h="260000">
                <a:tc grid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a:solidFill>
                            <a:schemeClr val="tx1"/>
                          </a:solidFill>
                        </a:rPr>
                        <a:t>Links to British Values and SMSC (spiritual, moral, social and cultural) development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75000">
                          <a:srgbClr val="8ABD24"/>
                        </a:gs>
                        <a:gs pos="30000">
                          <a:srgbClr val="FBC900"/>
                        </a:gs>
                        <a:gs pos="100000">
                          <a:srgbClr val="00A1C8"/>
                        </a:gs>
                        <a:gs pos="0">
                          <a:srgbClr val="ED7D31"/>
                        </a:gs>
                      </a:gsLst>
                      <a:lin ang="10800000" scaled="1"/>
                    </a:gra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013363270"/>
                  </a:ext>
                </a:extLst>
              </a:tr>
              <a:tr h="1400000">
                <a:tc>
                  <a:txBody>
                    <a:bodyPr/>
                    <a:lstStyle/>
                    <a:p>
                      <a:pPr algn="l"/>
                      <a:r>
                        <a:rPr lang="en-GB" sz="900" b="0" i="0">
                          <a:solidFill>
                            <a:schemeClr val="tx1"/>
                          </a:solidFill>
                        </a:rPr>
                        <a:t>Promotes individual liberty and mutual respect as learners prepare to live more independently. Supports SMSC by developing self-awareness, resilience and inclusive attitudes at a point of significant personal transition.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a:r>
                        <a:rPr lang="en-GB" sz="900" b="0" i="0">
                          <a:solidFill>
                            <a:schemeClr val="tx1"/>
                          </a:solidFill>
                        </a:rPr>
                        <a:t>Promotes tolerance and mutual respect through the study of diversity, norms and privilege. Supports SMSC by deepening cultural understanding, moral reflection on fairness, and the social awareness needed to challenge inequality respectfully.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a:r>
                        <a:rPr lang="en-GB" sz="900" b="0" i="0">
                          <a:solidFill>
                            <a:schemeClr val="tx1"/>
                          </a:solidFill>
                        </a:rPr>
                        <a:t>Upholds the rule of law, including that stealthing constitutes a criminal offence. Supports SMSC by developing self-care, respect for the body, and the moral clarity and practical knowledge needed to protect personal and sexual health.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a:r>
                        <a:rPr lang="en-GB" sz="900" b="0" i="0">
                          <a:solidFill>
                            <a:schemeClr val="tx1"/>
                          </a:solidFill>
                        </a:rPr>
                        <a:t>Promotes individual liberty and respect for the differing views people hold, taught within the law. Supports SMSC by developing personal values, mutual respect and the confidence to communicate readiness, consent and choices about contraception.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a:r>
                        <a:rPr lang="en-GB" sz="900" b="0" i="0">
                          <a:solidFill>
                            <a:schemeClr val="tx1"/>
                          </a:solidFill>
                        </a:rPr>
                        <a:t>Upholds the rule of law and personal safety through learning about gangs, pressure and exploitation. Supports SMSC by developing moral judgement, resilience against negative influence, and the financial capability that supports independence.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a:r>
                        <a:rPr lang="en-GB" sz="900" b="0" i="0">
                          <a:solidFill>
                            <a:schemeClr val="tx1"/>
                          </a:solidFill>
                        </a:rPr>
                        <a:t>Promotes the rule of law through workplace rights and responsibilities, and personal responsibility in employment. Supports SMSC by developing aspiration, social confidence and the practical skills to secure and sustain work or supported employment.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025185230"/>
                  </a:ext>
                </a:extLst>
              </a:tr>
            </a:tbl>
          </a:graphicData>
        </a:graphic>
      </p:graphicFrame>
      <p:sp>
        <p:nvSpPr>
          <p:cNvPr id="25" name="TextBox 24"/>
          <p:cNvSpPr txBox="1"/>
          <p:nvPr/>
        </p:nvSpPr>
        <p:spPr>
          <a:xfrm>
            <a:off x="196000" y="6330000"/>
            <a:ext cx="11800000" cy="500000"/>
          </a:xfrm>
          <a:prstGeom prst="rect">
            <a:avLst/>
          </a:prstGeom>
          <a:noFill/>
        </p:spPr>
        <p:txBody>
          <a:bodyPr wrap="square">
            <a:spAutoFit/>
          </a:bodyPr>
          <a:lstStyle/>
          <a:p>
            <a:pPr algn="l"/>
            <a:r>
              <a:rPr lang="en-GB" sz="850" b="0" i="1" dirty="0">
                <a:solidFill>
                  <a:schemeClr val="tx1"/>
                </a:solidFill>
              </a:rPr>
              <a:t>Adapting delivery: Delivered through the Life Lessons post-16 programme with a Preparation for Adulthood focus. Content is adapted to the communication needs and life experience of each group, with sensitive topics revisited individually or in small groups where appropriate.</a:t>
            </a:r>
          </a:p>
        </p:txBody>
      </p:sp>
    </p:spTree>
    <p:extLst>
      <p:ext uri="{BB962C8B-B14F-4D97-AF65-F5344CB8AC3E}">
        <p14:creationId xmlns:p14="http://schemas.microsoft.com/office/powerpoint/2010/main" val="2213624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B01640C-6ACF-41E6-A407-BF7E823BA499}"/>
              </a:ext>
            </a:extLst>
          </p:cNvPr>
          <p:cNvSpPr txBox="1">
            <a:spLocks/>
          </p:cNvSpPr>
          <p:nvPr/>
        </p:nvSpPr>
        <p:spPr>
          <a:xfrm>
            <a:off x="7300000" y="-1200"/>
            <a:ext cx="4800000" cy="1803969"/>
          </a:xfrm>
          <a:prstGeom prst="rect">
            <a:avLst/>
          </a:prstGeom>
        </p:spPr>
        <p:txBody>
          <a:bodyPr vert="horz" lIns="91440" tIns="45720" rIns="91440" bIns="45720" rtlCol="0" anchor="t">
            <a:normAutofit/>
          </a:bodyPr>
          <a:lstStyle>
            <a:lvl1pPr algn="ctr" defTabSz="1280160" rtl="0" eaLnBrk="1" latinLnBrk="0" hangingPunct="1">
              <a:lnSpc>
                <a:spcPct val="90000"/>
              </a:lnSpc>
              <a:spcBef>
                <a:spcPct val="0"/>
              </a:spcBef>
              <a:buNone/>
              <a:defRPr sz="8400" kern="1200">
                <a:solidFill>
                  <a:schemeClr val="tx1"/>
                </a:solidFill>
                <a:latin typeface="+mj-lt"/>
                <a:ea typeface="+mj-ea"/>
                <a:cs typeface="+mj-cs"/>
              </a:defRPr>
            </a:lvl1pPr>
          </a:lstStyle>
          <a:p>
            <a:pPr algn="l"/>
            <a:r>
              <a:rPr lang="en-GB" sz="2000" b="1" spc="300">
                <a:solidFill>
                  <a:srgbClr val="4D4D4D"/>
                </a:solidFill>
                <a:latin typeface="Calibri" panose="020F0502020204030204"/>
              </a:rPr>
              <a:t>KS5 Year 14 Sequencing</a:t>
            </a:r>
          </a:p>
          <a:p>
            <a:pPr algn="l"/>
            <a:r>
              <a:rPr lang="en-GB" sz="1200" b="1" spc="0">
                <a:solidFill>
                  <a:srgbClr val="4D4D4D"/>
                </a:solidFill>
                <a:latin typeface="Calibri" panose="020F0502020204030204"/>
              </a:rPr>
              <a:t>ASDAN Lifeskills Challenges with weekly current affairs discussion</a:t>
            </a:r>
          </a:p>
        </p:txBody>
      </p:sp>
      <p:pic>
        <p:nvPicPr>
          <p:cNvPr id="23" name="Picture 22">
            <a:extLst>
              <a:ext uri="{FF2B5EF4-FFF2-40B4-BE49-F238E27FC236}">
                <a16:creationId xmlns:a16="http://schemas.microsoft.com/office/drawing/2014/main" id="{65ABA3C5-2A79-4DCE-9810-530F13513A73}"/>
              </a:ext>
            </a:extLst>
          </p:cNvPr>
          <p:cNvPicPr>
            <a:picLocks noChangeAspect="1"/>
          </p:cNvPicPr>
          <p:nvPr/>
        </p:nvPicPr>
        <p:blipFill>
          <a:blip r:embed="rId2"/>
          <a:stretch>
            <a:fillRect/>
          </a:stretch>
        </p:blipFill>
        <p:spPr>
          <a:xfrm>
            <a:off x="86201" y="164500"/>
            <a:ext cx="1862826" cy="696208"/>
          </a:xfrm>
          <a:prstGeom prst="rect">
            <a:avLst/>
          </a:prstGeom>
        </p:spPr>
      </p:pic>
      <p:pic>
        <p:nvPicPr>
          <p:cNvPr id="24" name="Picture 23">
            <a:extLst>
              <a:ext uri="{FF2B5EF4-FFF2-40B4-BE49-F238E27FC236}">
                <a16:creationId xmlns:a16="http://schemas.microsoft.com/office/drawing/2014/main" id="{14298A57-6BBF-4745-9251-D1A3B46EEA92}"/>
              </a:ext>
            </a:extLst>
          </p:cNvPr>
          <p:cNvPicPr>
            <a:picLocks noChangeAspect="1"/>
          </p:cNvPicPr>
          <p:nvPr/>
        </p:nvPicPr>
        <p:blipFill>
          <a:blip r:embed="rId3"/>
          <a:stretch>
            <a:fillRect/>
          </a:stretch>
        </p:blipFill>
        <p:spPr>
          <a:xfrm>
            <a:off x="2159801" y="164500"/>
            <a:ext cx="1824126" cy="696208"/>
          </a:xfrm>
          <a:prstGeom prst="rect">
            <a:avLst/>
          </a:prstGeom>
        </p:spPr>
      </p:pic>
      <p:graphicFrame>
        <p:nvGraphicFramePr>
          <p:cNvPr id="2" name="Table 1">
            <a:extLst>
              <a:ext uri="{FF2B5EF4-FFF2-40B4-BE49-F238E27FC236}">
                <a16:creationId xmlns:a16="http://schemas.microsoft.com/office/drawing/2014/main" id="{64A8DE5A-1C2C-4CE9-B3F2-06D6D2522153}"/>
              </a:ext>
            </a:extLst>
          </p:cNvPr>
          <p:cNvGraphicFramePr>
            <a:graphicFrameLocks noGrp="1"/>
          </p:cNvGraphicFramePr>
          <p:nvPr>
            <p:extLst>
              <p:ext uri="{D42A27DB-BD31-4B8C-83A1-F6EECF244321}">
                <p14:modId xmlns:p14="http://schemas.microsoft.com/office/powerpoint/2010/main" val="2310005207"/>
              </p:ext>
            </p:extLst>
          </p:nvPr>
        </p:nvGraphicFramePr>
        <p:xfrm>
          <a:off x="0" y="1052052"/>
          <a:ext cx="12192000" cy="484864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4194619406"/>
                    </a:ext>
                  </a:extLst>
                </a:gridCol>
                <a:gridCol w="2032000">
                  <a:extLst>
                    <a:ext uri="{9D8B030D-6E8A-4147-A177-3AD203B41FA5}">
                      <a16:colId xmlns:a16="http://schemas.microsoft.com/office/drawing/2014/main" val="1485385952"/>
                    </a:ext>
                  </a:extLst>
                </a:gridCol>
                <a:gridCol w="2032000">
                  <a:extLst>
                    <a:ext uri="{9D8B030D-6E8A-4147-A177-3AD203B41FA5}">
                      <a16:colId xmlns:a16="http://schemas.microsoft.com/office/drawing/2014/main" val="347678390"/>
                    </a:ext>
                  </a:extLst>
                </a:gridCol>
                <a:gridCol w="2032000">
                  <a:extLst>
                    <a:ext uri="{9D8B030D-6E8A-4147-A177-3AD203B41FA5}">
                      <a16:colId xmlns:a16="http://schemas.microsoft.com/office/drawing/2014/main" val="1544488923"/>
                    </a:ext>
                  </a:extLst>
                </a:gridCol>
                <a:gridCol w="2032000">
                  <a:extLst>
                    <a:ext uri="{9D8B030D-6E8A-4147-A177-3AD203B41FA5}">
                      <a16:colId xmlns:a16="http://schemas.microsoft.com/office/drawing/2014/main" val="429585465"/>
                    </a:ext>
                  </a:extLst>
                </a:gridCol>
                <a:gridCol w="2032000">
                  <a:extLst>
                    <a:ext uri="{9D8B030D-6E8A-4147-A177-3AD203B41FA5}">
                      <a16:colId xmlns:a16="http://schemas.microsoft.com/office/drawing/2014/main" val="1923915755"/>
                    </a:ext>
                  </a:extLst>
                </a:gridCol>
              </a:tblGrid>
              <a:tr h="260000">
                <a:tc>
                  <a:txBody>
                    <a:bodyPr/>
                    <a:lstStyle/>
                    <a:p>
                      <a:pPr algn="ctr"/>
                      <a:r>
                        <a:rPr lang="en-GB" sz="1200">
                          <a:solidFill>
                            <a:schemeClr val="tx1"/>
                          </a:solidFill>
                        </a:rPr>
                        <a:t>Autumn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Autumn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Spring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Spring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Summer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Summer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2064916613"/>
                  </a:ext>
                </a:extLst>
              </a:tr>
              <a:tr h="2900000">
                <a:tc>
                  <a:txBody>
                    <a:bodyPr/>
                    <a:lstStyle/>
                    <a:p>
                      <a:pPr algn="l"/>
                      <a:r>
                        <a:rPr lang="en-GB" sz="1000" b="1" i="0">
                          <a:solidFill>
                            <a:schemeClr val="tx1"/>
                          </a:solidFill>
                        </a:rPr>
                        <a:t>ASDAN Challenge 2: Knowing the Consequences of Breaking Rules or Laws (weeks 1 to 10)</a:t>
                      </a:r>
                    </a:p>
                    <a:p>
                      <a:pPr algn="l"/>
                      <a:endParaRPr lang="en-GB" sz="1000">
                        <a:solidFill>
                          <a:schemeClr val="tx1"/>
                        </a:solidFill>
                      </a:endParaRPr>
                    </a:p>
                    <a:p>
                      <a:pPr marL="171450" indent="-171450" algn="l">
                        <a:buFont typeface="Arial" panose="020B0604020202020204" pitchFamily="34" charset="0"/>
                        <a:buChar char="•"/>
                      </a:pPr>
                      <a:r>
                        <a:rPr lang="en-GB" sz="900" b="0" i="0">
                          <a:solidFill>
                            <a:schemeClr val="tx1"/>
                          </a:solidFill>
                        </a:rPr>
                        <a:t>School rules, community rules and road safety laws</a:t>
                      </a:r>
                    </a:p>
                    <a:p>
                      <a:pPr marL="171450" indent="-171450" algn="l">
                        <a:buFont typeface="Arial" panose="020B0604020202020204" pitchFamily="34" charset="0"/>
                        <a:buChar char="•"/>
                      </a:pPr>
                      <a:r>
                        <a:rPr lang="en-GB" sz="900" b="0" i="0">
                          <a:solidFill>
                            <a:schemeClr val="tx1"/>
                          </a:solidFill>
                        </a:rPr>
                        <a:t>Consequences of actions, fairness and responsibility</a:t>
                      </a:r>
                    </a:p>
                    <a:p>
                      <a:pPr marL="171450" indent="-171450" algn="l">
                        <a:buFont typeface="Arial" panose="020B0604020202020204" pitchFamily="34" charset="0"/>
                        <a:buChar char="•"/>
                      </a:pPr>
                      <a:r>
                        <a:rPr lang="en-GB" sz="900" b="0" i="0">
                          <a:solidFill>
                            <a:schemeClr val="tx1"/>
                          </a:solidFill>
                        </a:rPr>
                        <a:t>Decision-making in everyday situations</a:t>
                      </a:r>
                    </a:p>
                    <a:p>
                      <a:pPr marL="171450" indent="-171450" algn="l">
                        <a:buFont typeface="Arial" panose="020B0604020202020204" pitchFamily="34" charset="0"/>
                        <a:buChar char="•"/>
                      </a:pPr>
                      <a:r>
                        <a:rPr lang="en-GB" sz="900" b="0" i="0">
                          <a:solidFill>
                            <a:schemeClr val="tx1"/>
                          </a:solidFill>
                        </a:rPr>
                        <a:t>Online safety, online scams and digital footprints</a:t>
                      </a:r>
                    </a:p>
                    <a:p>
                      <a:pPr marL="171450" indent="-171450" algn="l">
                        <a:buFont typeface="Arial" panose="020B0604020202020204" pitchFamily="34" charset="0"/>
                        <a:buChar char="•"/>
                      </a:pPr>
                      <a:r>
                        <a:rPr lang="en-GB" sz="900" b="0" i="0">
                          <a:solidFill>
                            <a:schemeClr val="tx1"/>
                          </a:solidFill>
                        </a:rPr>
                        <a:t>Social media influence and keeping safe online</a:t>
                      </a:r>
                    </a:p>
                    <a:p>
                      <a:pPr marL="171450" indent="-171450" algn="l">
                        <a:buFont typeface="Arial" panose="020B0604020202020204" pitchFamily="34" charset="0"/>
                        <a:buChar char="•"/>
                      </a:pPr>
                      <a:r>
                        <a:rPr lang="en-GB" sz="900" b="0" i="0">
                          <a:solidFill>
                            <a:schemeClr val="tx1"/>
                          </a:solidFill>
                        </a:rPr>
                        <a:t>Weekly current affairs discussion linked to rules, laws, safety or online issues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l"/>
                      <a:r>
                        <a:rPr lang="en-GB" sz="1000" b="1" i="0">
                          <a:solidFill>
                            <a:schemeClr val="tx1"/>
                          </a:solidFill>
                        </a:rPr>
                        <a:t>Challenge 2 continues: evidence and claim</a:t>
                      </a:r>
                    </a:p>
                    <a:p>
                      <a:pPr algn="l"/>
                      <a:endParaRPr lang="en-GB" sz="1000">
                        <a:solidFill>
                          <a:schemeClr val="tx1"/>
                        </a:solidFill>
                      </a:endParaRPr>
                    </a:p>
                    <a:p>
                      <a:pPr marL="171450" indent="-171450" algn="l">
                        <a:buFont typeface="Arial" panose="020B0604020202020204" pitchFamily="34" charset="0"/>
                        <a:buChar char="•"/>
                      </a:pPr>
                      <a:r>
                        <a:rPr lang="en-GB" sz="900" b="0" i="0">
                          <a:solidFill>
                            <a:schemeClr val="tx1"/>
                          </a:solidFill>
                        </a:rPr>
                        <a:t>Online scam identification activities and cause-and-effect tasks</a:t>
                      </a:r>
                    </a:p>
                    <a:p>
                      <a:pPr marL="171450" indent="-171450" algn="l">
                        <a:buFont typeface="Arial" panose="020B0604020202020204" pitchFamily="34" charset="0"/>
                        <a:buChar char="•"/>
                      </a:pPr>
                      <a:r>
                        <a:rPr lang="en-GB" sz="900" b="0" i="0">
                          <a:solidFill>
                            <a:schemeClr val="tx1"/>
                          </a:solidFill>
                        </a:rPr>
                        <a:t>Posters, role-play, discussion and quizzes</a:t>
                      </a:r>
                    </a:p>
                    <a:p>
                      <a:pPr marL="171450" indent="-171450" algn="l">
                        <a:buFont typeface="Arial" panose="020B0604020202020204" pitchFamily="34" charset="0"/>
                        <a:buChar char="•"/>
                      </a:pPr>
                      <a:r>
                        <a:rPr lang="en-GB" sz="900" b="0" i="0">
                          <a:solidFill>
                            <a:schemeClr val="tx1"/>
                          </a:solidFill>
                        </a:rPr>
                        <a:t>Teacher observation and oral questioning</a:t>
                      </a:r>
                    </a:p>
                    <a:p>
                      <a:pPr marL="171450" indent="-171450" algn="l">
                        <a:buFont typeface="Arial" panose="020B0604020202020204" pitchFamily="34" charset="0"/>
                        <a:buChar char="•"/>
                      </a:pPr>
                      <a:r>
                        <a:rPr lang="en-GB" sz="900" b="0" i="0">
                          <a:solidFill>
                            <a:schemeClr val="tx1"/>
                          </a:solidFill>
                        </a:rPr>
                        <a:t>Portfolio completed and ASDAN challenge claimed at the end of the term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l"/>
                      <a:r>
                        <a:rPr lang="en-GB" sz="1000" b="1" i="0">
                          <a:solidFill>
                            <a:schemeClr val="tx1"/>
                          </a:solidFill>
                        </a:rPr>
                        <a:t>ASDAN Challenge 3: Accessing Adult Services (weeks 11 to 20)</a:t>
                      </a:r>
                    </a:p>
                    <a:p>
                      <a:pPr algn="l"/>
                      <a:endParaRPr lang="en-GB" sz="1000">
                        <a:solidFill>
                          <a:schemeClr val="tx1"/>
                        </a:solidFill>
                      </a:endParaRPr>
                    </a:p>
                    <a:p>
                      <a:pPr marL="171450" indent="-171450" algn="l">
                        <a:buFont typeface="Arial" panose="020B0604020202020204" pitchFamily="34" charset="0"/>
                        <a:buChar char="•"/>
                      </a:pPr>
                      <a:r>
                        <a:rPr lang="en-GB" sz="900" b="0" i="0">
                          <a:solidFill>
                            <a:schemeClr val="tx1"/>
                          </a:solidFill>
                        </a:rPr>
                        <a:t>Adult services, support professionals and health services</a:t>
                      </a:r>
                    </a:p>
                    <a:p>
                      <a:pPr marL="171450" indent="-171450" algn="l">
                        <a:buFont typeface="Arial" panose="020B0604020202020204" pitchFamily="34" charset="0"/>
                        <a:buChar char="•"/>
                      </a:pPr>
                      <a:r>
                        <a:rPr lang="en-GB" sz="900" b="0" i="0">
                          <a:solidFill>
                            <a:schemeClr val="tx1"/>
                          </a:solidFill>
                        </a:rPr>
                        <a:t>Emergency and non-emergency support</a:t>
                      </a:r>
                    </a:p>
                    <a:p>
                      <a:pPr marL="171450" indent="-171450" algn="l">
                        <a:buFont typeface="Arial" panose="020B0604020202020204" pitchFamily="34" charset="0"/>
                        <a:buChar char="•"/>
                      </a:pPr>
                      <a:r>
                        <a:rPr lang="en-GB" sz="900" b="0" i="0">
                          <a:solidFill>
                            <a:schemeClr val="tx1"/>
                          </a:solidFill>
                        </a:rPr>
                        <a:t>Recognising uniforms and symbols used by services</a:t>
                      </a:r>
                    </a:p>
                    <a:p>
                      <a:pPr marL="171450" indent="-171450" algn="l">
                        <a:buFont typeface="Arial" panose="020B0604020202020204" pitchFamily="34" charset="0"/>
                        <a:buChar char="•"/>
                      </a:pPr>
                      <a:r>
                        <a:rPr lang="en-GB" sz="900" b="0" i="0">
                          <a:solidFill>
                            <a:schemeClr val="tx1"/>
                          </a:solidFill>
                        </a:rPr>
                        <a:t>Appointments, forms and asking for help</a:t>
                      </a:r>
                    </a:p>
                    <a:p>
                      <a:pPr marL="171450" indent="-171450" algn="l">
                        <a:buFont typeface="Arial" panose="020B0604020202020204" pitchFamily="34" charset="0"/>
                        <a:buChar char="•"/>
                      </a:pPr>
                      <a:r>
                        <a:rPr lang="en-GB" sz="900" b="0" i="0">
                          <a:solidFill>
                            <a:schemeClr val="tx1"/>
                          </a:solidFill>
                        </a:rPr>
                        <a:t>Support networks and community services</a:t>
                      </a:r>
                    </a:p>
                    <a:p>
                      <a:pPr marL="171450" indent="-171450" algn="l">
                        <a:buFont typeface="Arial" panose="020B0604020202020204" pitchFamily="34" charset="0"/>
                        <a:buChar char="•"/>
                      </a:pPr>
                      <a:r>
                        <a:rPr lang="en-GB" sz="900" b="0" i="0">
                          <a:solidFill>
                            <a:schemeClr val="tx1"/>
                          </a:solidFill>
                        </a:rPr>
                        <a:t>Weekly current affairs discussion linked to health, community support or employment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l"/>
                      <a:r>
                        <a:rPr lang="en-GB" sz="1000" b="1" i="0">
                          <a:solidFill>
                            <a:schemeClr val="tx1"/>
                          </a:solidFill>
                        </a:rPr>
                        <a:t>Challenge 3 continues: evidence and claim</a:t>
                      </a:r>
                    </a:p>
                    <a:p>
                      <a:pPr algn="l"/>
                      <a:endParaRPr lang="en-GB" sz="1000">
                        <a:solidFill>
                          <a:schemeClr val="tx1"/>
                        </a:solidFill>
                      </a:endParaRPr>
                    </a:p>
                    <a:p>
                      <a:pPr marL="171450" indent="-171450" algn="l">
                        <a:buFont typeface="Arial" panose="020B0604020202020204" pitchFamily="34" charset="0"/>
                        <a:buChar char="•"/>
                      </a:pPr>
                      <a:r>
                        <a:rPr lang="en-GB" sz="900" b="0" i="0">
                          <a:solidFill>
                            <a:schemeClr val="tx1"/>
                          </a:solidFill>
                        </a:rPr>
                        <a:t>Matching tasks, role-play and observation checklists</a:t>
                      </a:r>
                    </a:p>
                    <a:p>
                      <a:pPr marL="171450" indent="-171450" algn="l">
                        <a:buFont typeface="Arial" panose="020B0604020202020204" pitchFamily="34" charset="0"/>
                        <a:buChar char="•"/>
                      </a:pPr>
                      <a:r>
                        <a:rPr lang="en-GB" sz="900" b="0" i="0">
                          <a:solidFill>
                            <a:schemeClr val="tx1"/>
                          </a:solidFill>
                        </a:rPr>
                        <a:t>Support network maps and service guide booklet</a:t>
                      </a:r>
                    </a:p>
                    <a:p>
                      <a:pPr marL="171450" indent="-171450" algn="l">
                        <a:buFont typeface="Arial" panose="020B0604020202020204" pitchFamily="34" charset="0"/>
                        <a:buChar char="•"/>
                      </a:pPr>
                      <a:r>
                        <a:rPr lang="en-GB" sz="900" b="0" i="0">
                          <a:solidFill>
                            <a:schemeClr val="tx1"/>
                          </a:solidFill>
                        </a:rPr>
                        <a:t>Posters and presentations</a:t>
                      </a:r>
                    </a:p>
                    <a:p>
                      <a:pPr marL="171450" indent="-171450" algn="l">
                        <a:buFont typeface="Arial" panose="020B0604020202020204" pitchFamily="34" charset="0"/>
                        <a:buChar char="•"/>
                      </a:pPr>
                      <a:r>
                        <a:rPr lang="en-GB" sz="900" b="0" i="0">
                          <a:solidFill>
                            <a:schemeClr val="tx1"/>
                          </a:solidFill>
                        </a:rPr>
                        <a:t>Portfolio completed and ASDAN challenge claimed at the end of the term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l"/>
                      <a:r>
                        <a:rPr lang="en-GB" sz="1000" b="1" i="0">
                          <a:solidFill>
                            <a:schemeClr val="tx1"/>
                          </a:solidFill>
                        </a:rPr>
                        <a:t>ASDAN Challenge 1: Identity, Influence and Keeping Safe (weeks 21 to 30)</a:t>
                      </a:r>
                    </a:p>
                    <a:p>
                      <a:pPr algn="l"/>
                      <a:endParaRPr lang="en-GB" sz="1000">
                        <a:solidFill>
                          <a:schemeClr val="tx1"/>
                        </a:solidFill>
                      </a:endParaRPr>
                    </a:p>
                    <a:p>
                      <a:pPr marL="171450" indent="-171450" algn="l">
                        <a:buFont typeface="Arial" panose="020B0604020202020204" pitchFamily="34" charset="0"/>
                        <a:buChar char="•"/>
                      </a:pPr>
                      <a:r>
                        <a:rPr lang="en-GB" sz="900" b="0" i="0">
                          <a:solidFill>
                            <a:schemeClr val="tx1"/>
                          </a:solidFill>
                        </a:rPr>
                        <a:t>Human rights, identity and personal boundaries</a:t>
                      </a:r>
                    </a:p>
                    <a:p>
                      <a:pPr marL="171450" indent="-171450" algn="l">
                        <a:buFont typeface="Arial" panose="020B0604020202020204" pitchFamily="34" charset="0"/>
                        <a:buChar char="•"/>
                      </a:pPr>
                      <a:r>
                        <a:rPr lang="en-GB" sz="900" b="0" i="0">
                          <a:solidFill>
                            <a:schemeClr val="tx1"/>
                          </a:solidFill>
                        </a:rPr>
                        <a:t>Social media, online influence and online identity</a:t>
                      </a:r>
                    </a:p>
                    <a:p>
                      <a:pPr marL="171450" indent="-171450" algn="l">
                        <a:buFont typeface="Arial" panose="020B0604020202020204" pitchFamily="34" charset="0"/>
                        <a:buChar char="•"/>
                      </a:pPr>
                      <a:r>
                        <a:rPr lang="en-GB" sz="900" b="0" i="0">
                          <a:solidFill>
                            <a:schemeClr val="tx1"/>
                          </a:solidFill>
                        </a:rPr>
                        <a:t>Digital wellbeing and positive and negative influences</a:t>
                      </a:r>
                    </a:p>
                    <a:p>
                      <a:pPr marL="171450" indent="-171450" algn="l">
                        <a:buFont typeface="Arial" panose="020B0604020202020204" pitchFamily="34" charset="0"/>
                        <a:buChar char="•"/>
                      </a:pPr>
                      <a:r>
                        <a:rPr lang="en-GB" sz="900" b="0" i="0">
                          <a:solidFill>
                            <a:schemeClr val="tx1"/>
                          </a:solidFill>
                        </a:rPr>
                        <a:t>Relationships, risk reduction and preparation for adulthood</a:t>
                      </a:r>
                    </a:p>
                    <a:p>
                      <a:pPr marL="171450" indent="-171450" algn="l">
                        <a:buFont typeface="Arial" panose="020B0604020202020204" pitchFamily="34" charset="0"/>
                        <a:buChar char="•"/>
                      </a:pPr>
                      <a:r>
                        <a:rPr lang="en-GB" sz="900" b="0" i="0">
                          <a:solidFill>
                            <a:schemeClr val="tx1"/>
                          </a:solidFill>
                        </a:rPr>
                        <a:t>Weekly current affairs discussion linked to identity, rights, wellbeing or social media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l"/>
                      <a:r>
                        <a:rPr lang="en-GB" sz="1000" b="1" i="0">
                          <a:solidFill>
                            <a:schemeClr val="tx1"/>
                          </a:solidFill>
                        </a:rPr>
                        <a:t>Challenge 1 continues: evidence, claim and transition</a:t>
                      </a:r>
                    </a:p>
                    <a:p>
                      <a:pPr algn="l"/>
                      <a:endParaRPr lang="en-GB" sz="1000">
                        <a:solidFill>
                          <a:schemeClr val="tx1"/>
                        </a:solidFill>
                      </a:endParaRPr>
                    </a:p>
                    <a:p>
                      <a:pPr marL="171450" indent="-171450" algn="l">
                        <a:buFont typeface="Arial" panose="020B0604020202020204" pitchFamily="34" charset="0"/>
                        <a:buChar char="•"/>
                      </a:pPr>
                      <a:r>
                        <a:rPr lang="en-GB" sz="900" b="0" i="0">
                          <a:solidFill>
                            <a:schemeClr val="tx1"/>
                          </a:solidFill>
                        </a:rPr>
                        <a:t>Human rights quiz and digital wellbeing plan</a:t>
                      </a:r>
                    </a:p>
                    <a:p>
                      <a:pPr marL="171450" indent="-171450" algn="l">
                        <a:buFont typeface="Arial" panose="020B0604020202020204" pitchFamily="34" charset="0"/>
                        <a:buChar char="•"/>
                      </a:pPr>
                      <a:r>
                        <a:rPr lang="en-GB" sz="900" b="0" i="0">
                          <a:solidFill>
                            <a:schemeClr val="tx1"/>
                          </a:solidFill>
                        </a:rPr>
                        <a:t>Posters, debates and reflective discussion</a:t>
                      </a:r>
                    </a:p>
                    <a:p>
                      <a:pPr marL="171450" indent="-171450" algn="l">
                        <a:buFont typeface="Arial" panose="020B0604020202020204" pitchFamily="34" charset="0"/>
                        <a:buChar char="•"/>
                      </a:pPr>
                      <a:r>
                        <a:rPr lang="en-GB" sz="900" b="0" i="0">
                          <a:solidFill>
                            <a:schemeClr val="tx1"/>
                          </a:solidFill>
                        </a:rPr>
                        <a:t>Learner presentations and teacher observation</a:t>
                      </a:r>
                    </a:p>
                    <a:p>
                      <a:pPr marL="171450" indent="-171450" algn="l">
                        <a:buFont typeface="Arial" panose="020B0604020202020204" pitchFamily="34" charset="0"/>
                        <a:buChar char="•"/>
                      </a:pPr>
                      <a:r>
                        <a:rPr lang="en-GB" sz="900" b="0" i="0">
                          <a:solidFill>
                            <a:schemeClr val="tx1"/>
                          </a:solidFill>
                        </a:rPr>
                        <a:t>Portfolio completed, ASDAN challenge claimed and transition to adult life celebrated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754615946"/>
                  </a:ext>
                </a:extLst>
              </a:tr>
              <a:tr h="260000">
                <a:tc grid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a:solidFill>
                            <a:schemeClr val="tx1"/>
                          </a:solidFill>
                        </a:rPr>
                        <a:t>Links to British Values and SMSC (spiritual, moral, social and cultural) development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75000">
                          <a:srgbClr val="8ABD24"/>
                        </a:gs>
                        <a:gs pos="30000">
                          <a:srgbClr val="FBC900"/>
                        </a:gs>
                        <a:gs pos="100000">
                          <a:srgbClr val="00A1C8"/>
                        </a:gs>
                        <a:gs pos="0">
                          <a:srgbClr val="ED7D31"/>
                        </a:gs>
                      </a:gsLst>
                      <a:lin ang="10800000" scaled="1"/>
                    </a:gra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013363270"/>
                  </a:ext>
                </a:extLst>
              </a:tr>
              <a:tr h="1400000">
                <a:tc>
                  <a:txBody>
                    <a:bodyPr/>
                    <a:lstStyle/>
                    <a:p>
                      <a:pPr algn="l"/>
                      <a:r>
                        <a:rPr lang="en-GB" sz="900" b="0" i="0">
                          <a:solidFill>
                            <a:schemeClr val="tx1"/>
                          </a:solidFill>
                        </a:rPr>
                        <a:t>Directly teaches the rule of law, individual liberty and personal responsibility. Supports SMSC by developing moral reasoning about consequences and fairness, social awareness of rules in the wider community, and the critical judgement to recognise scams and online risk.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a:r>
                        <a:rPr lang="en-GB" sz="900" b="0" i="0">
                          <a:solidFill>
                            <a:schemeClr val="tx1"/>
                          </a:solidFill>
                        </a:rPr>
                        <a:t>Consolidates learning through practical evidence-gathering. Supports SMSC by giving learners the opportunity to express and justify their views, take responsibility for their own record of achievement, and recognise their progress towards adult life.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a:r>
                        <a:rPr lang="en-GB" sz="900" b="0" i="0">
                          <a:solidFill>
                            <a:schemeClr val="tx1"/>
                          </a:solidFill>
                        </a:rPr>
                        <a:t>Promotes individual liberty and responsible citizenship through independent access to services. Supports SMSC by developing social confidence, awareness of the roles people play in the community, and the self-advocacy needed to ask for help as an adult.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a:r>
                        <a:rPr lang="en-GB" sz="900" b="0" i="0">
                          <a:solidFill>
                            <a:schemeClr val="tx1"/>
                          </a:solidFill>
                        </a:rPr>
                        <a:t>Consolidates learning through practical, community-facing evidence. Supports SMSC by developing communication and presentation skills, social responsibility, and pride in a completed body of work.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a:r>
                        <a:rPr lang="en-GB" sz="900" b="0" i="0">
                          <a:solidFill>
                            <a:schemeClr val="tx1"/>
                          </a:solidFill>
                        </a:rPr>
                        <a:t>Directly teaches individual liberty, mutual respect and human rights. Supports SMSC by developing a secure sense of identity, moral judgement about influence and risk, and the confidence to set boundaries in relationships and online.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a:r>
                        <a:rPr lang="en-GB" sz="900" b="0" i="0">
                          <a:solidFill>
                            <a:schemeClr val="tx1"/>
                          </a:solidFill>
                        </a:rPr>
                        <a:t>Consolidates learning and prepares learners to leave school. Supports SMSC by encouraging reflection on personal growth, respectful debate about rights and wellbeing, and aspiration for a safe, connected and fulfilling adult life.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025185230"/>
                  </a:ext>
                </a:extLst>
              </a:tr>
            </a:tbl>
          </a:graphicData>
        </a:graphic>
      </p:graphicFrame>
      <p:sp>
        <p:nvSpPr>
          <p:cNvPr id="25" name="TextBox 24"/>
          <p:cNvSpPr txBox="1"/>
          <p:nvPr/>
        </p:nvSpPr>
        <p:spPr>
          <a:xfrm>
            <a:off x="196000" y="6330000"/>
            <a:ext cx="11800000" cy="500000"/>
          </a:xfrm>
          <a:prstGeom prst="rect">
            <a:avLst/>
          </a:prstGeom>
          <a:noFill/>
        </p:spPr>
        <p:txBody>
          <a:bodyPr wrap="square">
            <a:spAutoFit/>
          </a:bodyPr>
          <a:lstStyle/>
          <a:p>
            <a:pPr algn="l"/>
            <a:r>
              <a:rPr lang="en-GB" sz="850" b="0" i="1">
                <a:solidFill>
                  <a:schemeClr val="tx1"/>
                </a:solidFill>
              </a:rPr>
              <a:t>Adapting delivery: One ASDAN Lifeskills Challenge is completed and claimed each term. Every lesson begins with a current affairs discussion using age-appropriate news stories, local events, safeguarding themes and real-life scenarios, developing communication, critical thinking and understanding of the wider world.</a:t>
            </a:r>
          </a:p>
        </p:txBody>
      </p:sp>
    </p:spTree>
    <p:extLst>
      <p:ext uri="{BB962C8B-B14F-4D97-AF65-F5344CB8AC3E}">
        <p14:creationId xmlns:p14="http://schemas.microsoft.com/office/powerpoint/2010/main" val="24669235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B01640C-6ACF-41E6-A407-BF7E823BA499}"/>
              </a:ext>
            </a:extLst>
          </p:cNvPr>
          <p:cNvSpPr txBox="1">
            <a:spLocks/>
          </p:cNvSpPr>
          <p:nvPr/>
        </p:nvSpPr>
        <p:spPr>
          <a:xfrm>
            <a:off x="7300000" y="-1200"/>
            <a:ext cx="4800000" cy="1803969"/>
          </a:xfrm>
          <a:prstGeom prst="rect">
            <a:avLst/>
          </a:prstGeom>
        </p:spPr>
        <p:txBody>
          <a:bodyPr vert="horz" lIns="91440" tIns="45720" rIns="91440" bIns="45720" rtlCol="0" anchor="t">
            <a:normAutofit/>
          </a:bodyPr>
          <a:lstStyle>
            <a:lvl1pPr algn="ctr" defTabSz="1280160" rtl="0" eaLnBrk="1" latinLnBrk="0" hangingPunct="1">
              <a:lnSpc>
                <a:spcPct val="90000"/>
              </a:lnSpc>
              <a:spcBef>
                <a:spcPct val="0"/>
              </a:spcBef>
              <a:buNone/>
              <a:defRPr sz="8400" kern="1200">
                <a:solidFill>
                  <a:schemeClr val="tx1"/>
                </a:solidFill>
                <a:latin typeface="+mj-lt"/>
                <a:ea typeface="+mj-ea"/>
                <a:cs typeface="+mj-cs"/>
              </a:defRPr>
            </a:lvl1pPr>
          </a:lstStyle>
          <a:p>
            <a:pPr algn="l"/>
            <a:r>
              <a:rPr lang="en-GB" sz="2000" b="1" spc="300">
                <a:solidFill>
                  <a:srgbClr val="4D4D4D"/>
                </a:solidFill>
                <a:latin typeface="Calibri" panose="020F0502020204030204"/>
              </a:rPr>
              <a:t>KS3 Year A Sequencing</a:t>
            </a:r>
          </a:p>
          <a:p>
            <a:pPr algn="l"/>
            <a:r>
              <a:rPr lang="en-GB" sz="1200" b="1" spc="0">
                <a:solidFill>
                  <a:srgbClr val="4D4D4D"/>
                </a:solidFill>
                <a:latin typeface="Calibri" panose="020F0502020204030204"/>
              </a:rPr>
              <a:t>Nexus and Mosaic Pathways</a:t>
            </a:r>
          </a:p>
        </p:txBody>
      </p:sp>
      <p:pic>
        <p:nvPicPr>
          <p:cNvPr id="23" name="Picture 22">
            <a:extLst>
              <a:ext uri="{FF2B5EF4-FFF2-40B4-BE49-F238E27FC236}">
                <a16:creationId xmlns:a16="http://schemas.microsoft.com/office/drawing/2014/main" id="{65ABA3C5-2A79-4DCE-9810-530F13513A73}"/>
              </a:ext>
            </a:extLst>
          </p:cNvPr>
          <p:cNvPicPr>
            <a:picLocks noChangeAspect="1"/>
          </p:cNvPicPr>
          <p:nvPr/>
        </p:nvPicPr>
        <p:blipFill>
          <a:blip r:embed="rId2"/>
          <a:stretch>
            <a:fillRect/>
          </a:stretch>
        </p:blipFill>
        <p:spPr>
          <a:xfrm>
            <a:off x="86201" y="164500"/>
            <a:ext cx="1862826" cy="696208"/>
          </a:xfrm>
          <a:prstGeom prst="rect">
            <a:avLst/>
          </a:prstGeom>
        </p:spPr>
      </p:pic>
      <p:pic>
        <p:nvPicPr>
          <p:cNvPr id="24" name="Picture 23">
            <a:extLst>
              <a:ext uri="{FF2B5EF4-FFF2-40B4-BE49-F238E27FC236}">
                <a16:creationId xmlns:a16="http://schemas.microsoft.com/office/drawing/2014/main" id="{14298A57-6BBF-4745-9251-D1A3B46EEA92}"/>
              </a:ext>
            </a:extLst>
          </p:cNvPr>
          <p:cNvPicPr>
            <a:picLocks noChangeAspect="1"/>
          </p:cNvPicPr>
          <p:nvPr/>
        </p:nvPicPr>
        <p:blipFill>
          <a:blip r:embed="rId3"/>
          <a:stretch>
            <a:fillRect/>
          </a:stretch>
        </p:blipFill>
        <p:spPr>
          <a:xfrm>
            <a:off x="2159801" y="164500"/>
            <a:ext cx="1824126" cy="696208"/>
          </a:xfrm>
          <a:prstGeom prst="rect">
            <a:avLst/>
          </a:prstGeom>
        </p:spPr>
      </p:pic>
      <p:graphicFrame>
        <p:nvGraphicFramePr>
          <p:cNvPr id="2" name="Table 1">
            <a:extLst>
              <a:ext uri="{FF2B5EF4-FFF2-40B4-BE49-F238E27FC236}">
                <a16:creationId xmlns:a16="http://schemas.microsoft.com/office/drawing/2014/main" id="{64A8DE5A-1C2C-4CE9-B3F2-06D6D2522153}"/>
              </a:ext>
            </a:extLst>
          </p:cNvPr>
          <p:cNvGraphicFramePr>
            <a:graphicFrameLocks noGrp="1"/>
          </p:cNvGraphicFramePr>
          <p:nvPr>
            <p:extLst>
              <p:ext uri="{D42A27DB-BD31-4B8C-83A1-F6EECF244321}">
                <p14:modId xmlns:p14="http://schemas.microsoft.com/office/powerpoint/2010/main" val="1116250605"/>
              </p:ext>
            </p:extLst>
          </p:nvPr>
        </p:nvGraphicFramePr>
        <p:xfrm>
          <a:off x="0" y="1052052"/>
          <a:ext cx="12192000" cy="484864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4194619406"/>
                    </a:ext>
                  </a:extLst>
                </a:gridCol>
                <a:gridCol w="2032000">
                  <a:extLst>
                    <a:ext uri="{9D8B030D-6E8A-4147-A177-3AD203B41FA5}">
                      <a16:colId xmlns:a16="http://schemas.microsoft.com/office/drawing/2014/main" val="1485385952"/>
                    </a:ext>
                  </a:extLst>
                </a:gridCol>
                <a:gridCol w="2032000">
                  <a:extLst>
                    <a:ext uri="{9D8B030D-6E8A-4147-A177-3AD203B41FA5}">
                      <a16:colId xmlns:a16="http://schemas.microsoft.com/office/drawing/2014/main" val="347678390"/>
                    </a:ext>
                  </a:extLst>
                </a:gridCol>
                <a:gridCol w="2032000">
                  <a:extLst>
                    <a:ext uri="{9D8B030D-6E8A-4147-A177-3AD203B41FA5}">
                      <a16:colId xmlns:a16="http://schemas.microsoft.com/office/drawing/2014/main" val="1544488923"/>
                    </a:ext>
                  </a:extLst>
                </a:gridCol>
                <a:gridCol w="2032000">
                  <a:extLst>
                    <a:ext uri="{9D8B030D-6E8A-4147-A177-3AD203B41FA5}">
                      <a16:colId xmlns:a16="http://schemas.microsoft.com/office/drawing/2014/main" val="429585465"/>
                    </a:ext>
                  </a:extLst>
                </a:gridCol>
                <a:gridCol w="2032000">
                  <a:extLst>
                    <a:ext uri="{9D8B030D-6E8A-4147-A177-3AD203B41FA5}">
                      <a16:colId xmlns:a16="http://schemas.microsoft.com/office/drawing/2014/main" val="1923915755"/>
                    </a:ext>
                  </a:extLst>
                </a:gridCol>
              </a:tblGrid>
              <a:tr h="260000">
                <a:tc>
                  <a:txBody>
                    <a:bodyPr/>
                    <a:lstStyle/>
                    <a:p>
                      <a:pPr algn="ctr"/>
                      <a:r>
                        <a:rPr lang="en-GB" sz="1200">
                          <a:solidFill>
                            <a:schemeClr val="tx1"/>
                          </a:solidFill>
                        </a:rPr>
                        <a:t>Autumn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Autumn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Spring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Spring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Summer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Summer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2064916613"/>
                  </a:ext>
                </a:extLst>
              </a:tr>
              <a:tr h="2900000">
                <a:tc>
                  <a:txBody>
                    <a:bodyPr/>
                    <a:lstStyle/>
                    <a:p>
                      <a:pPr algn="l"/>
                      <a:r>
                        <a:rPr lang="en-GB" sz="1000" b="1" i="0">
                          <a:solidFill>
                            <a:schemeClr val="tx1"/>
                          </a:solidFill>
                        </a:rPr>
                        <a:t>Understanding Myself: Mental and Physical Wellbeing</a:t>
                      </a:r>
                    </a:p>
                    <a:p>
                      <a:pPr algn="l"/>
                      <a:endParaRPr lang="en-GB" sz="1000">
                        <a:solidFill>
                          <a:schemeClr val="tx1"/>
                        </a:solidFill>
                      </a:endParaRPr>
                    </a:p>
                    <a:p>
                      <a:pPr marL="171450" indent="-171450" algn="l">
                        <a:buFont typeface="Arial" panose="020B0604020202020204" pitchFamily="34" charset="0"/>
                        <a:buChar char="•"/>
                      </a:pPr>
                      <a:r>
                        <a:rPr lang="en-GB" sz="900" b="0" i="0">
                          <a:solidFill>
                            <a:schemeClr val="tx1"/>
                          </a:solidFill>
                        </a:rPr>
                        <a:t>Why do we learn PSHE? (introduction to secondary PSHE)</a:t>
                      </a:r>
                    </a:p>
                    <a:p>
                      <a:pPr marL="171450" indent="-171450" algn="l">
                        <a:buFont typeface="Arial" panose="020B0604020202020204" pitchFamily="34" charset="0"/>
                        <a:buChar char="•"/>
                      </a:pPr>
                      <a:r>
                        <a:rPr lang="en-GB" sz="900" b="0" i="0">
                          <a:solidFill>
                            <a:schemeClr val="tx1"/>
                          </a:solidFill>
                        </a:rPr>
                        <a:t>What are my emotions telling me?</a:t>
                      </a:r>
                    </a:p>
                    <a:p>
                      <a:pPr marL="171450" indent="-171450" algn="l">
                        <a:buFont typeface="Arial" panose="020B0604020202020204" pitchFamily="34" charset="0"/>
                        <a:buChar char="•"/>
                      </a:pPr>
                      <a:r>
                        <a:rPr lang="en-GB" sz="900" b="0" i="0">
                          <a:solidFill>
                            <a:schemeClr val="tx1"/>
                          </a:solidFill>
                        </a:rPr>
                        <a:t>How can we make healthy choices for our mental wellbeing?</a:t>
                      </a:r>
                    </a:p>
                    <a:p>
                      <a:pPr marL="171450" indent="-171450" algn="l">
                        <a:buFont typeface="Arial" panose="020B0604020202020204" pitchFamily="34" charset="0"/>
                        <a:buChar char="•"/>
                      </a:pPr>
                      <a:r>
                        <a:rPr lang="en-GB" sz="900" b="0" i="0">
                          <a:solidFill>
                            <a:schemeClr val="tx1"/>
                          </a:solidFill>
                        </a:rPr>
                        <a:t>How can we build a positive relationship with ourselves?</a:t>
                      </a:r>
                    </a:p>
                    <a:p>
                      <a:pPr marL="171450" indent="-171450" algn="l">
                        <a:buFont typeface="Arial" panose="020B0604020202020204" pitchFamily="34" charset="0"/>
                        <a:buChar char="•"/>
                      </a:pPr>
                      <a:r>
                        <a:rPr lang="en-GB" sz="900" b="0" i="0">
                          <a:solidFill>
                            <a:schemeClr val="tx1"/>
                          </a:solidFill>
                        </a:rPr>
                        <a:t>How can we build our resilience to challenges?</a:t>
                      </a:r>
                    </a:p>
                    <a:p>
                      <a:pPr marL="171450" indent="-171450" algn="l">
                        <a:buFont typeface="Arial" panose="020B0604020202020204" pitchFamily="34" charset="0"/>
                        <a:buChar char="•"/>
                      </a:pPr>
                      <a:r>
                        <a:rPr lang="en-GB" sz="900" b="0" i="0">
                          <a:solidFill>
                            <a:schemeClr val="tx1"/>
                          </a:solidFill>
                        </a:rPr>
                        <a:t>How do exercise and sleep impact our physical health?</a:t>
                      </a:r>
                    </a:p>
                    <a:p>
                      <a:pPr marL="171450" indent="-171450" algn="l">
                        <a:buFont typeface="Arial" panose="020B0604020202020204" pitchFamily="34" charset="0"/>
                        <a:buChar char="•"/>
                      </a:pPr>
                      <a:r>
                        <a:rPr lang="en-GB" sz="900" b="0" i="0">
                          <a:solidFill>
                            <a:schemeClr val="tx1"/>
                          </a:solidFill>
                        </a:rPr>
                        <a:t>The opportunities of the Internet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l"/>
                      <a:r>
                        <a:rPr lang="en-GB" sz="1000" b="1" i="0">
                          <a:solidFill>
                            <a:schemeClr val="tx1"/>
                          </a:solidFill>
                        </a:rPr>
                        <a:t>Understanding Myself: Health, Safety and Puberty</a:t>
                      </a:r>
                    </a:p>
                    <a:p>
                      <a:pPr algn="l"/>
                      <a:endParaRPr lang="en-GB" sz="1000">
                        <a:solidFill>
                          <a:schemeClr val="tx1"/>
                        </a:solidFill>
                      </a:endParaRPr>
                    </a:p>
                    <a:p>
                      <a:pPr marL="171450" indent="-171450" algn="l">
                        <a:buFont typeface="Arial" panose="020B0604020202020204" pitchFamily="34" charset="0"/>
                        <a:buChar char="•"/>
                      </a:pPr>
                      <a:r>
                        <a:rPr lang="en-GB" sz="900" b="0" i="0">
                          <a:solidFill>
                            <a:schemeClr val="tx1"/>
                          </a:solidFill>
                        </a:rPr>
                        <a:t>How do I keep my body and teeth clean?</a:t>
                      </a:r>
                    </a:p>
                    <a:p>
                      <a:pPr marL="171450" indent="-171450" algn="l">
                        <a:buFont typeface="Arial" panose="020B0604020202020204" pitchFamily="34" charset="0"/>
                        <a:buChar char="•"/>
                      </a:pPr>
                      <a:r>
                        <a:rPr lang="en-GB" sz="900" b="0" i="0">
                          <a:solidFill>
                            <a:schemeClr val="tx1"/>
                          </a:solidFill>
                        </a:rPr>
                        <a:t>What are the facts about smoking and vaping?</a:t>
                      </a:r>
                    </a:p>
                    <a:p>
                      <a:pPr marL="171450" indent="-171450" algn="l">
                        <a:buFont typeface="Arial" panose="020B0604020202020204" pitchFamily="34" charset="0"/>
                        <a:buChar char="•"/>
                      </a:pPr>
                      <a:r>
                        <a:rPr lang="en-GB" sz="900" b="0" i="0">
                          <a:solidFill>
                            <a:schemeClr val="tx1"/>
                          </a:solidFill>
                        </a:rPr>
                        <a:t>How can we stay safe in different environments?</a:t>
                      </a:r>
                    </a:p>
                    <a:p>
                      <a:pPr marL="171450" indent="-171450" algn="l">
                        <a:buFont typeface="Arial" panose="020B0604020202020204" pitchFamily="34" charset="0"/>
                        <a:buChar char="•"/>
                      </a:pPr>
                      <a:r>
                        <a:rPr lang="en-GB" sz="900" b="0" i="0">
                          <a:solidFill>
                            <a:schemeClr val="tx1"/>
                          </a:solidFill>
                        </a:rPr>
                        <a:t>How can we perform first aid?</a:t>
                      </a:r>
                    </a:p>
                    <a:p>
                      <a:pPr marL="171450" indent="-171450" algn="l">
                        <a:buFont typeface="Arial" panose="020B0604020202020204" pitchFamily="34" charset="0"/>
                        <a:buChar char="•"/>
                      </a:pPr>
                      <a:r>
                        <a:rPr lang="en-GB" sz="900" b="0" i="0">
                          <a:solidFill>
                            <a:schemeClr val="tx1"/>
                          </a:solidFill>
                        </a:rPr>
                        <a:t>How do our bodies change during puberty?</a:t>
                      </a:r>
                    </a:p>
                    <a:p>
                      <a:pPr marL="171450" indent="-171450" algn="l">
                        <a:buFont typeface="Arial" panose="020B0604020202020204" pitchFamily="34" charset="0"/>
                        <a:buChar char="•"/>
                      </a:pPr>
                      <a:r>
                        <a:rPr lang="en-GB" sz="900" b="0" i="0">
                          <a:solidFill>
                            <a:schemeClr val="tx1"/>
                          </a:solidFill>
                        </a:rPr>
                        <a:t>How does it feel to go through puberty?</a:t>
                      </a:r>
                    </a:p>
                    <a:p>
                      <a:pPr marL="171450" indent="-171450" algn="l">
                        <a:buFont typeface="Arial" panose="020B0604020202020204" pitchFamily="34" charset="0"/>
                        <a:buChar char="•"/>
                      </a:pPr>
                      <a:r>
                        <a:rPr lang="en-GB" sz="900" b="0" i="0">
                          <a:solidFill>
                            <a:schemeClr val="tx1"/>
                          </a:solidFill>
                        </a:rPr>
                        <a:t>Genitals and reproductive systems</a:t>
                      </a:r>
                    </a:p>
                    <a:p>
                      <a:pPr marL="171450" indent="-171450" algn="l">
                        <a:buFont typeface="Arial" panose="020B0604020202020204" pitchFamily="34" charset="0"/>
                        <a:buChar char="•"/>
                      </a:pPr>
                      <a:r>
                        <a:rPr lang="en-GB" sz="900" b="0" i="0">
                          <a:solidFill>
                            <a:schemeClr val="tx1"/>
                          </a:solidFill>
                        </a:rPr>
                        <a:t>How do our genitals change during puberty?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l"/>
                      <a:r>
                        <a:rPr lang="en-GB" sz="1000" b="1" i="0">
                          <a:solidFill>
                            <a:schemeClr val="tx1"/>
                          </a:solidFill>
                        </a:rPr>
                        <a:t>Understanding Myself with Others: Healthy Friendships and Aspirations</a:t>
                      </a:r>
                    </a:p>
                    <a:p>
                      <a:pPr algn="l"/>
                      <a:endParaRPr lang="en-GB" sz="1000">
                        <a:solidFill>
                          <a:schemeClr val="tx1"/>
                        </a:solidFill>
                      </a:endParaRPr>
                    </a:p>
                    <a:p>
                      <a:pPr marL="171450" indent="-171450" algn="l">
                        <a:buFont typeface="Arial" panose="020B0604020202020204" pitchFamily="34" charset="0"/>
                        <a:buChar char="•"/>
                      </a:pPr>
                      <a:r>
                        <a:rPr lang="en-GB" sz="900" b="0" i="0">
                          <a:solidFill>
                            <a:schemeClr val="tx1"/>
                          </a:solidFill>
                        </a:rPr>
                        <a:t>What support might females need during their period?</a:t>
                      </a:r>
                    </a:p>
                    <a:p>
                      <a:pPr marL="171450" indent="-171450" algn="l">
                        <a:buFont typeface="Arial" panose="020B0604020202020204" pitchFamily="34" charset="0"/>
                        <a:buChar char="•"/>
                      </a:pPr>
                      <a:r>
                        <a:rPr lang="en-GB" sz="900" b="0" i="0">
                          <a:solidFill>
                            <a:schemeClr val="tx1"/>
                          </a:solidFill>
                        </a:rPr>
                        <a:t>What do we need from a healthy relationship?</a:t>
                      </a:r>
                    </a:p>
                    <a:p>
                      <a:pPr marL="171450" indent="-171450" algn="l">
                        <a:buFont typeface="Arial" panose="020B0604020202020204" pitchFamily="34" charset="0"/>
                        <a:buChar char="•"/>
                      </a:pPr>
                      <a:r>
                        <a:rPr lang="en-GB" sz="900" b="0" i="0">
                          <a:solidFill>
                            <a:schemeClr val="tx1"/>
                          </a:solidFill>
                        </a:rPr>
                        <a:t>Careers Week: Ambitions and goals</a:t>
                      </a:r>
                    </a:p>
                    <a:p>
                      <a:pPr marL="171450" indent="-171450" algn="l">
                        <a:buFont typeface="Arial" panose="020B0604020202020204" pitchFamily="34" charset="0"/>
                        <a:buChar char="•"/>
                      </a:pPr>
                      <a:r>
                        <a:rPr lang="en-GB" sz="900" b="0" i="0">
                          <a:solidFill>
                            <a:schemeClr val="tx1"/>
                          </a:solidFill>
                        </a:rPr>
                        <a:t>Careers Week: Developing our strengths and interests</a:t>
                      </a:r>
                    </a:p>
                    <a:p>
                      <a:pPr marL="171450" indent="-171450" algn="l">
                        <a:buFont typeface="Arial" panose="020B0604020202020204" pitchFamily="34" charset="0"/>
                        <a:buChar char="•"/>
                      </a:pPr>
                      <a:r>
                        <a:rPr lang="en-GB" sz="900" b="0" i="0">
                          <a:solidFill>
                            <a:schemeClr val="tx1"/>
                          </a:solidFill>
                        </a:rPr>
                        <a:t>Careers Week: Taking control of our learning</a:t>
                      </a:r>
                    </a:p>
                    <a:p>
                      <a:pPr marL="171450" indent="-171450" algn="l">
                        <a:buFont typeface="Arial" panose="020B0604020202020204" pitchFamily="34" charset="0"/>
                        <a:buChar char="•"/>
                      </a:pPr>
                      <a:r>
                        <a:rPr lang="en-GB" sz="900" b="0" i="0">
                          <a:solidFill>
                            <a:schemeClr val="tx1"/>
                          </a:solidFill>
                        </a:rPr>
                        <a:t>How can we keep our friendships healthy?</a:t>
                      </a:r>
                    </a:p>
                    <a:p>
                      <a:pPr marL="171450" indent="-171450" algn="l">
                        <a:buFont typeface="Arial" panose="020B0604020202020204" pitchFamily="34" charset="0"/>
                        <a:buChar char="•"/>
                      </a:pPr>
                      <a:r>
                        <a:rPr lang="en-GB" sz="900" b="0" i="0">
                          <a:solidFill>
                            <a:schemeClr val="tx1"/>
                          </a:solidFill>
                        </a:rPr>
                        <a:t>How can we balance our needs with our friends'?</a:t>
                      </a:r>
                    </a:p>
                    <a:p>
                      <a:pPr marL="171450" indent="-171450" algn="l">
                        <a:buFont typeface="Arial" panose="020B0604020202020204" pitchFamily="34" charset="0"/>
                        <a:buChar char="•"/>
                      </a:pPr>
                      <a:r>
                        <a:rPr lang="en-GB" sz="900" b="0" i="0">
                          <a:solidFill>
                            <a:schemeClr val="tx1"/>
                          </a:solidFill>
                        </a:rPr>
                        <a:t>How do we have healthy boundaries with our friends?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l"/>
                      <a:r>
                        <a:rPr lang="en-GB" sz="1000" b="1" i="0">
                          <a:solidFill>
                            <a:schemeClr val="tx1"/>
                          </a:solidFill>
                        </a:rPr>
                        <a:t>Understanding Myself with Others: Rights, Respect and Identity</a:t>
                      </a:r>
                    </a:p>
                    <a:p>
                      <a:pPr algn="l"/>
                      <a:endParaRPr lang="en-GB" sz="1000">
                        <a:solidFill>
                          <a:schemeClr val="tx1"/>
                        </a:solidFill>
                      </a:endParaRPr>
                    </a:p>
                    <a:p>
                      <a:pPr marL="171450" indent="-171450" algn="l">
                        <a:buFont typeface="Arial" panose="020B0604020202020204" pitchFamily="34" charset="0"/>
                        <a:buChar char="•"/>
                      </a:pPr>
                      <a:r>
                        <a:rPr lang="en-GB" sz="900" b="0" i="0">
                          <a:solidFill>
                            <a:schemeClr val="tx1"/>
                          </a:solidFill>
                        </a:rPr>
                        <a:t>What rights do we have to privacy and our bodies?</a:t>
                      </a:r>
                    </a:p>
                    <a:p>
                      <a:pPr marL="171450" indent="-171450" algn="l">
                        <a:buFont typeface="Arial" panose="020B0604020202020204" pitchFamily="34" charset="0"/>
                        <a:buChar char="•"/>
                      </a:pPr>
                      <a:r>
                        <a:rPr lang="en-GB" sz="900" b="0" i="0">
                          <a:solidFill>
                            <a:schemeClr val="tx1"/>
                          </a:solidFill>
                        </a:rPr>
                        <a:t>How do we identify and challenge bullying?</a:t>
                      </a:r>
                    </a:p>
                    <a:p>
                      <a:pPr marL="171450" indent="-171450" algn="l">
                        <a:buFont typeface="Arial" panose="020B0604020202020204" pitchFamily="34" charset="0"/>
                        <a:buChar char="•"/>
                      </a:pPr>
                      <a:r>
                        <a:rPr lang="en-GB" sz="900" b="0" i="0">
                          <a:solidFill>
                            <a:schemeClr val="tx1"/>
                          </a:solidFill>
                        </a:rPr>
                        <a:t>What is sexual harassment and how can we stop it?</a:t>
                      </a:r>
                    </a:p>
                    <a:p>
                      <a:pPr marL="171450" indent="-171450" algn="l">
                        <a:buFont typeface="Arial" panose="020B0604020202020204" pitchFamily="34" charset="0"/>
                        <a:buChar char="•"/>
                      </a:pPr>
                      <a:r>
                        <a:rPr lang="en-GB" sz="900" b="0" i="0">
                          <a:solidFill>
                            <a:schemeClr val="tx1"/>
                          </a:solidFill>
                        </a:rPr>
                        <a:t>What does identity mean to you?</a:t>
                      </a:r>
                    </a:p>
                    <a:p>
                      <a:pPr marL="171450" indent="-171450" algn="l">
                        <a:buFont typeface="Arial" panose="020B0604020202020204" pitchFamily="34" charset="0"/>
                        <a:buChar char="•"/>
                      </a:pPr>
                      <a:r>
                        <a:rPr lang="en-GB" sz="900" b="0" i="0">
                          <a:solidFill>
                            <a:schemeClr val="tx1"/>
                          </a:solidFill>
                        </a:rPr>
                        <a:t>How can we reduce harmful stereotypes?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l"/>
                      <a:r>
                        <a:rPr lang="en-GB" sz="1000" b="1" i="0">
                          <a:solidFill>
                            <a:schemeClr val="tx1"/>
                          </a:solidFill>
                        </a:rPr>
                        <a:t>Understanding Myself within the World: Community, Equality and Belonging</a:t>
                      </a:r>
                    </a:p>
                    <a:p>
                      <a:pPr algn="l"/>
                      <a:endParaRPr lang="en-GB" sz="1000">
                        <a:solidFill>
                          <a:schemeClr val="tx1"/>
                        </a:solidFill>
                      </a:endParaRPr>
                    </a:p>
                    <a:p>
                      <a:pPr marL="171450" indent="-171450" algn="l">
                        <a:buFont typeface="Arial" panose="020B0604020202020204" pitchFamily="34" charset="0"/>
                        <a:buChar char="•"/>
                      </a:pPr>
                      <a:r>
                        <a:rPr lang="en-GB" sz="900" b="0" i="0">
                          <a:solidFill>
                            <a:schemeClr val="tx1"/>
                          </a:solidFill>
                        </a:rPr>
                        <a:t>Is it easy to find a feeling of belonging?</a:t>
                      </a:r>
                    </a:p>
                    <a:p>
                      <a:pPr marL="171450" indent="-171450" algn="l">
                        <a:buFont typeface="Arial" panose="020B0604020202020204" pitchFamily="34" charset="0"/>
                        <a:buChar char="•"/>
                      </a:pPr>
                      <a:r>
                        <a:rPr lang="en-GB" sz="900" b="0" i="0">
                          <a:solidFill>
                            <a:schemeClr val="tx1"/>
                          </a:solidFill>
                        </a:rPr>
                        <a:t>What does a community need to be healthy?</a:t>
                      </a:r>
                    </a:p>
                    <a:p>
                      <a:pPr marL="171450" indent="-171450" algn="l">
                        <a:buFont typeface="Arial" panose="020B0604020202020204" pitchFamily="34" charset="0"/>
                        <a:buChar char="•"/>
                      </a:pPr>
                      <a:r>
                        <a:rPr lang="en-GB" sz="900" b="0" i="0">
                          <a:solidFill>
                            <a:schemeClr val="tx1"/>
                          </a:solidFill>
                        </a:rPr>
                        <a:t>What can be the impact of discrimination?</a:t>
                      </a:r>
                    </a:p>
                    <a:p>
                      <a:pPr marL="171450" indent="-171450" algn="l">
                        <a:buFont typeface="Arial" panose="020B0604020202020204" pitchFamily="34" charset="0"/>
                        <a:buChar char="•"/>
                      </a:pPr>
                      <a:r>
                        <a:rPr lang="en-GB" sz="900" b="0" i="0">
                          <a:solidFill>
                            <a:schemeClr val="tx1"/>
                          </a:solidFill>
                        </a:rPr>
                        <a:t>How does the Equality Act protect everyone in the UK?</a:t>
                      </a:r>
                    </a:p>
                    <a:p>
                      <a:pPr marL="171450" indent="-171450" algn="l">
                        <a:buFont typeface="Arial" panose="020B0604020202020204" pitchFamily="34" charset="0"/>
                        <a:buChar char="•"/>
                      </a:pPr>
                      <a:r>
                        <a:rPr lang="en-GB" sz="900" b="0" i="0">
                          <a:solidFill>
                            <a:schemeClr val="tx1"/>
                          </a:solidFill>
                        </a:rPr>
                        <a:t>How can we create a world free from sexism?</a:t>
                      </a:r>
                    </a:p>
                    <a:p>
                      <a:pPr marL="171450" indent="-171450" algn="l">
                        <a:buFont typeface="Arial" panose="020B0604020202020204" pitchFamily="34" charset="0"/>
                        <a:buChar char="•"/>
                      </a:pPr>
                      <a:r>
                        <a:rPr lang="en-GB" sz="900" b="0" i="0">
                          <a:solidFill>
                            <a:schemeClr val="tx1"/>
                          </a:solidFill>
                        </a:rPr>
                        <a:t>How can we have a healthy relationship with our devices?</a:t>
                      </a:r>
                    </a:p>
                    <a:p>
                      <a:pPr marL="171450" indent="-171450" algn="l">
                        <a:buFont typeface="Arial" panose="020B0604020202020204" pitchFamily="34" charset="0"/>
                        <a:buChar char="•"/>
                      </a:pPr>
                      <a:r>
                        <a:rPr lang="en-GB" sz="900" b="0" i="0">
                          <a:solidFill>
                            <a:schemeClr val="tx1"/>
                          </a:solidFill>
                        </a:rPr>
                        <a:t>How can we take control of our privacy online?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l"/>
                      <a:r>
                        <a:rPr lang="en-GB" sz="1000" b="1" i="0">
                          <a:solidFill>
                            <a:schemeClr val="tx1"/>
                          </a:solidFill>
                        </a:rPr>
                        <a:t>Understanding Myself within the World: Living in a Digital World</a:t>
                      </a:r>
                    </a:p>
                    <a:p>
                      <a:pPr algn="l"/>
                      <a:endParaRPr lang="en-GB" sz="1000">
                        <a:solidFill>
                          <a:schemeClr val="tx1"/>
                        </a:solidFill>
                      </a:endParaRPr>
                    </a:p>
                    <a:p>
                      <a:pPr marL="171450" indent="-171450" algn="l">
                        <a:buFont typeface="Arial" panose="020B0604020202020204" pitchFamily="34" charset="0"/>
                        <a:buChar char="•"/>
                      </a:pPr>
                      <a:r>
                        <a:rPr lang="en-GB" sz="900" b="0" i="0">
                          <a:solidFill>
                            <a:schemeClr val="tx1"/>
                          </a:solidFill>
                        </a:rPr>
                        <a:t>How do we choose what to share online?</a:t>
                      </a:r>
                    </a:p>
                    <a:p>
                      <a:pPr marL="171450" indent="-171450" algn="l">
                        <a:buFont typeface="Arial" panose="020B0604020202020204" pitchFamily="34" charset="0"/>
                        <a:buChar char="•"/>
                      </a:pPr>
                      <a:r>
                        <a:rPr lang="en-GB" sz="900" b="0" i="0">
                          <a:solidFill>
                            <a:schemeClr val="tx1"/>
                          </a:solidFill>
                        </a:rPr>
                        <a:t>How can online content affect us?</a:t>
                      </a:r>
                    </a:p>
                    <a:p>
                      <a:pPr marL="171450" indent="-171450" algn="l">
                        <a:buFont typeface="Arial" panose="020B0604020202020204" pitchFamily="34" charset="0"/>
                        <a:buChar char="•"/>
                      </a:pPr>
                      <a:r>
                        <a:rPr lang="en-GB" sz="900" b="0" i="0">
                          <a:solidFill>
                            <a:schemeClr val="tx1"/>
                          </a:solidFill>
                        </a:rPr>
                        <a:t>Who decides what we view online?</a:t>
                      </a:r>
                    </a:p>
                    <a:p>
                      <a:pPr marL="171450" indent="-171450" algn="l">
                        <a:buFont typeface="Arial" panose="020B0604020202020204" pitchFamily="34" charset="0"/>
                        <a:buChar char="•"/>
                      </a:pPr>
                      <a:r>
                        <a:rPr lang="en-GB" sz="900" b="0" i="0">
                          <a:solidFill>
                            <a:schemeClr val="tx1"/>
                          </a:solidFill>
                        </a:rPr>
                        <a:t>How does money affect the online world?</a:t>
                      </a:r>
                    </a:p>
                    <a:p>
                      <a:pPr marL="171450" indent="-171450" algn="l">
                        <a:buFont typeface="Arial" panose="020B0604020202020204" pitchFamily="34" charset="0"/>
                        <a:buChar char="•"/>
                      </a:pPr>
                      <a:r>
                        <a:rPr lang="en-GB" sz="900" b="0" i="0">
                          <a:solidFill>
                            <a:schemeClr val="tx1"/>
                          </a:solidFill>
                        </a:rPr>
                        <a:t>What aspirations do we have for the world?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754615946"/>
                  </a:ext>
                </a:extLst>
              </a:tr>
              <a:tr h="260000">
                <a:tc gridSpan="6">
                  <a:txBody>
                    <a:bodyPr/>
                    <a:lstStyle/>
                    <a:p>
                      <a:pPr algn="ctr"/>
                      <a:r>
                        <a:rPr lang="en-GB" sz="1200" b="1">
                          <a:solidFill>
                            <a:schemeClr val="tx1"/>
                          </a:solidFill>
                        </a:rPr>
                        <a:t>Links to British Values and SMSC (spiritual, moral, social and cultural) development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75000">
                          <a:srgbClr val="8ABD24"/>
                        </a:gs>
                        <a:gs pos="30000">
                          <a:srgbClr val="FBC900"/>
                        </a:gs>
                        <a:gs pos="100000">
                          <a:srgbClr val="00A1C8"/>
                        </a:gs>
                        <a:gs pos="0">
                          <a:srgbClr val="ED7D31"/>
                        </a:gs>
                      </a:gsLst>
                      <a:lin ang="10800000" scaled="1"/>
                    </a:gra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013363270"/>
                  </a:ext>
                </a:extLst>
              </a:tr>
              <a:tr h="1400000">
                <a:tc>
                  <a:txBody>
                    <a:bodyPr/>
                    <a:lstStyle/>
                    <a:p>
                      <a:pPr algn="l"/>
                      <a:r>
                        <a:rPr lang="en-GB" sz="900" b="0" i="0">
                          <a:solidFill>
                            <a:schemeClr val="tx1"/>
                          </a:solidFill>
                        </a:rPr>
                        <a:t>Promotes individual liberty and personal responsibility through informed choices about physical and mental health. Supports SMSC by developing self-awareness, emotional literacy and resilience, helping learners reflect on their own wellbeing and recognise the value of healthy routines and positive self-regard.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a:r>
                        <a:rPr lang="en-GB" sz="900" b="0" i="0">
                          <a:solidFill>
                            <a:schemeClr val="tx1"/>
                          </a:solidFill>
                        </a:rPr>
                        <a:t>Supports the rule of law and personal responsibility through factual learning about substances, safety and the changing body. Enhances SMSC by fostering self-respect, physical and emotional awareness, and the confidence to seek help, while developing the practical skills needed to keep themselves and others safe.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a:r>
                        <a:rPr lang="en-GB" sz="900" b="0" i="0">
                          <a:solidFill>
                            <a:schemeClr val="tx1"/>
                          </a:solidFill>
                        </a:rPr>
                        <a:t>Promotes mutual respect and individual liberty through the negotiation of friendship, boundaries and personal goals. Supports SMSC by developing empathy, social skills and aspiration, encouraging learners to value their own strengths and to contribute positively to the relationships around them.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a:r>
                        <a:rPr lang="en-GB" sz="900" b="0" i="0">
                          <a:solidFill>
                            <a:schemeClr val="tx1"/>
                          </a:solidFill>
                        </a:rPr>
                        <a:t>Upholds the rule of law, mutual respect and tolerance through learning about bodily privacy, bullying and harassment. Supports SMSC by developing moral reasoning, respect for difference and the confidence to challenge unacceptable behaviour and report concerns to a trusted adult.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a:r>
                        <a:rPr lang="en-GB" sz="900" b="0" i="0">
                          <a:solidFill>
                            <a:schemeClr val="tx1"/>
                          </a:solidFill>
                        </a:rPr>
                        <a:t>Directly addresses the rule of law, tolerance and mutual respect through the Equality Act and the impact of discrimination. Supports SMSC by fostering cultural awareness, social responsibility and a sense of belonging, encouraging learners to contribute positively to their communities.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a:r>
                        <a:rPr lang="en-GB" sz="900" b="0" i="0">
                          <a:solidFill>
                            <a:schemeClr val="tx1"/>
                          </a:solidFill>
                        </a:rPr>
                        <a:t>Promotes individual liberty and responsible citizenship in digital spaces. Supports SMSC by developing critical thinking about online influence and commercial interests, moral judgement about what is shared, and aspiration for the kind of world learners want to help build.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025185230"/>
                  </a:ext>
                </a:extLst>
              </a:tr>
            </a:tbl>
          </a:graphicData>
        </a:graphic>
      </p:graphicFrame>
      <p:sp>
        <p:nvSpPr>
          <p:cNvPr id="25" name="TextBox 24"/>
          <p:cNvSpPr txBox="1"/>
          <p:nvPr/>
        </p:nvSpPr>
        <p:spPr>
          <a:xfrm>
            <a:off x="196000" y="6092036"/>
            <a:ext cx="11800000" cy="484748"/>
          </a:xfrm>
          <a:prstGeom prst="rect">
            <a:avLst/>
          </a:prstGeom>
          <a:noFill/>
        </p:spPr>
        <p:txBody>
          <a:bodyPr wrap="square">
            <a:spAutoFit/>
          </a:bodyPr>
          <a:lstStyle/>
          <a:p>
            <a:pPr algn="l"/>
            <a:r>
              <a:rPr lang="en-GB" sz="850" b="0" i="1" dirty="0">
                <a:solidFill>
                  <a:schemeClr val="tx1"/>
                </a:solidFill>
              </a:rPr>
              <a:t>Adapting delivery: Nexus (MLD) and Mosaic (SLD) learners follow the same sequence of Life Lessons content. Mosaic classes cover the same objectives at a reduced depth and pace, with simplified language, symbol and visual support, concrete real-life examples, repetition and over-learning across sessions, and outcomes recorded through practical, spoken or supported responses. Teachers use their knowledge of individual learners, EHCP outcomes and safeguarding information to decide the level of detail, the pace of delivery and any content that requires a smaller-group or individual approach. Prerequisite knowledge is securely developed before more complex concepts are introduced.</a:t>
            </a:r>
          </a:p>
        </p:txBody>
      </p:sp>
    </p:spTree>
    <p:extLst>
      <p:ext uri="{BB962C8B-B14F-4D97-AF65-F5344CB8AC3E}">
        <p14:creationId xmlns:p14="http://schemas.microsoft.com/office/powerpoint/2010/main" val="26146584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B01640C-6ACF-41E6-A407-BF7E823BA499}"/>
              </a:ext>
            </a:extLst>
          </p:cNvPr>
          <p:cNvSpPr txBox="1">
            <a:spLocks/>
          </p:cNvSpPr>
          <p:nvPr/>
        </p:nvSpPr>
        <p:spPr>
          <a:xfrm>
            <a:off x="7300000" y="-1200"/>
            <a:ext cx="4800000" cy="1803969"/>
          </a:xfrm>
          <a:prstGeom prst="rect">
            <a:avLst/>
          </a:prstGeom>
        </p:spPr>
        <p:txBody>
          <a:bodyPr vert="horz" lIns="91440" tIns="45720" rIns="91440" bIns="45720" rtlCol="0" anchor="t">
            <a:normAutofit/>
          </a:bodyPr>
          <a:lstStyle>
            <a:lvl1pPr algn="ctr" defTabSz="1280160" rtl="0" eaLnBrk="1" latinLnBrk="0" hangingPunct="1">
              <a:lnSpc>
                <a:spcPct val="90000"/>
              </a:lnSpc>
              <a:spcBef>
                <a:spcPct val="0"/>
              </a:spcBef>
              <a:buNone/>
              <a:defRPr sz="8400" kern="1200">
                <a:solidFill>
                  <a:schemeClr val="tx1"/>
                </a:solidFill>
                <a:latin typeface="+mj-lt"/>
                <a:ea typeface="+mj-ea"/>
                <a:cs typeface="+mj-cs"/>
              </a:defRPr>
            </a:lvl1pPr>
          </a:lstStyle>
          <a:p>
            <a:pPr algn="l"/>
            <a:r>
              <a:rPr lang="en-GB" sz="2000" b="1" spc="300" dirty="0">
                <a:solidFill>
                  <a:srgbClr val="4D4D4D"/>
                </a:solidFill>
                <a:latin typeface="Calibri" panose="020F0502020204030204"/>
              </a:rPr>
              <a:t>KS3 Year B Sequencing</a:t>
            </a:r>
          </a:p>
          <a:p>
            <a:pPr algn="l"/>
            <a:r>
              <a:rPr lang="en-GB" sz="1200" b="1" spc="0" dirty="0">
                <a:solidFill>
                  <a:srgbClr val="4D4D4D"/>
                </a:solidFill>
                <a:latin typeface="Calibri" panose="020F0502020204030204"/>
              </a:rPr>
              <a:t>Nexus and Mosaic Pathways</a:t>
            </a:r>
          </a:p>
        </p:txBody>
      </p:sp>
      <p:pic>
        <p:nvPicPr>
          <p:cNvPr id="23" name="Picture 22">
            <a:extLst>
              <a:ext uri="{FF2B5EF4-FFF2-40B4-BE49-F238E27FC236}">
                <a16:creationId xmlns:a16="http://schemas.microsoft.com/office/drawing/2014/main" id="{65ABA3C5-2A79-4DCE-9810-530F13513A73}"/>
              </a:ext>
            </a:extLst>
          </p:cNvPr>
          <p:cNvPicPr>
            <a:picLocks noChangeAspect="1"/>
          </p:cNvPicPr>
          <p:nvPr/>
        </p:nvPicPr>
        <p:blipFill>
          <a:blip r:embed="rId2"/>
          <a:stretch>
            <a:fillRect/>
          </a:stretch>
        </p:blipFill>
        <p:spPr>
          <a:xfrm>
            <a:off x="86201" y="164500"/>
            <a:ext cx="1862826" cy="696208"/>
          </a:xfrm>
          <a:prstGeom prst="rect">
            <a:avLst/>
          </a:prstGeom>
        </p:spPr>
      </p:pic>
      <p:pic>
        <p:nvPicPr>
          <p:cNvPr id="24" name="Picture 23">
            <a:extLst>
              <a:ext uri="{FF2B5EF4-FFF2-40B4-BE49-F238E27FC236}">
                <a16:creationId xmlns:a16="http://schemas.microsoft.com/office/drawing/2014/main" id="{14298A57-6BBF-4745-9251-D1A3B46EEA92}"/>
              </a:ext>
            </a:extLst>
          </p:cNvPr>
          <p:cNvPicPr>
            <a:picLocks noChangeAspect="1"/>
          </p:cNvPicPr>
          <p:nvPr/>
        </p:nvPicPr>
        <p:blipFill>
          <a:blip r:embed="rId3"/>
          <a:stretch>
            <a:fillRect/>
          </a:stretch>
        </p:blipFill>
        <p:spPr>
          <a:xfrm>
            <a:off x="2159801" y="164500"/>
            <a:ext cx="1824126" cy="696208"/>
          </a:xfrm>
          <a:prstGeom prst="rect">
            <a:avLst/>
          </a:prstGeom>
        </p:spPr>
      </p:pic>
      <p:graphicFrame>
        <p:nvGraphicFramePr>
          <p:cNvPr id="2" name="Table 1">
            <a:extLst>
              <a:ext uri="{FF2B5EF4-FFF2-40B4-BE49-F238E27FC236}">
                <a16:creationId xmlns:a16="http://schemas.microsoft.com/office/drawing/2014/main" id="{64A8DE5A-1C2C-4CE9-B3F2-06D6D2522153}"/>
              </a:ext>
            </a:extLst>
          </p:cNvPr>
          <p:cNvGraphicFramePr>
            <a:graphicFrameLocks noGrp="1"/>
          </p:cNvGraphicFramePr>
          <p:nvPr>
            <p:extLst>
              <p:ext uri="{D42A27DB-BD31-4B8C-83A1-F6EECF244321}">
                <p14:modId xmlns:p14="http://schemas.microsoft.com/office/powerpoint/2010/main" val="2405049590"/>
              </p:ext>
            </p:extLst>
          </p:nvPr>
        </p:nvGraphicFramePr>
        <p:xfrm>
          <a:off x="0" y="1052052"/>
          <a:ext cx="12192000" cy="484864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4194619406"/>
                    </a:ext>
                  </a:extLst>
                </a:gridCol>
                <a:gridCol w="2032000">
                  <a:extLst>
                    <a:ext uri="{9D8B030D-6E8A-4147-A177-3AD203B41FA5}">
                      <a16:colId xmlns:a16="http://schemas.microsoft.com/office/drawing/2014/main" val="1485385952"/>
                    </a:ext>
                  </a:extLst>
                </a:gridCol>
                <a:gridCol w="2032000">
                  <a:extLst>
                    <a:ext uri="{9D8B030D-6E8A-4147-A177-3AD203B41FA5}">
                      <a16:colId xmlns:a16="http://schemas.microsoft.com/office/drawing/2014/main" val="347678390"/>
                    </a:ext>
                  </a:extLst>
                </a:gridCol>
                <a:gridCol w="2032000">
                  <a:extLst>
                    <a:ext uri="{9D8B030D-6E8A-4147-A177-3AD203B41FA5}">
                      <a16:colId xmlns:a16="http://schemas.microsoft.com/office/drawing/2014/main" val="1544488923"/>
                    </a:ext>
                  </a:extLst>
                </a:gridCol>
                <a:gridCol w="2032000">
                  <a:extLst>
                    <a:ext uri="{9D8B030D-6E8A-4147-A177-3AD203B41FA5}">
                      <a16:colId xmlns:a16="http://schemas.microsoft.com/office/drawing/2014/main" val="429585465"/>
                    </a:ext>
                  </a:extLst>
                </a:gridCol>
                <a:gridCol w="2032000">
                  <a:extLst>
                    <a:ext uri="{9D8B030D-6E8A-4147-A177-3AD203B41FA5}">
                      <a16:colId xmlns:a16="http://schemas.microsoft.com/office/drawing/2014/main" val="1923915755"/>
                    </a:ext>
                  </a:extLst>
                </a:gridCol>
              </a:tblGrid>
              <a:tr h="260000">
                <a:tc>
                  <a:txBody>
                    <a:bodyPr/>
                    <a:lstStyle/>
                    <a:p>
                      <a:pPr algn="ctr"/>
                      <a:r>
                        <a:rPr lang="en-GB" sz="1200">
                          <a:solidFill>
                            <a:schemeClr val="tx1"/>
                          </a:solidFill>
                        </a:rPr>
                        <a:t>Autumn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Autumn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Spring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Spring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Summer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Summer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2064916613"/>
                  </a:ext>
                </a:extLst>
              </a:tr>
              <a:tr h="2900000">
                <a:tc>
                  <a:txBody>
                    <a:bodyPr/>
                    <a:lstStyle/>
                    <a:p>
                      <a:pPr algn="l"/>
                      <a:r>
                        <a:rPr lang="en-GB" sz="1000" b="1" i="0">
                          <a:solidFill>
                            <a:schemeClr val="tx1"/>
                          </a:solidFill>
                        </a:rPr>
                        <a:t>Understanding Myself: Mental Wellbeing, Identity and Healthy Choices</a:t>
                      </a:r>
                    </a:p>
                    <a:p>
                      <a:pPr algn="l"/>
                      <a:endParaRPr lang="en-GB" sz="1000">
                        <a:solidFill>
                          <a:schemeClr val="tx1"/>
                        </a:solidFill>
                      </a:endParaRPr>
                    </a:p>
                    <a:p>
                      <a:pPr marL="171450" indent="-171450" algn="l">
                        <a:buFont typeface="Arial" panose="020B0604020202020204" pitchFamily="34" charset="0"/>
                        <a:buChar char="•"/>
                      </a:pPr>
                      <a:r>
                        <a:rPr lang="en-GB" sz="900" b="0" i="0">
                          <a:solidFill>
                            <a:schemeClr val="tx1"/>
                          </a:solidFill>
                        </a:rPr>
                        <a:t>How can we talk about our mental health?</a:t>
                      </a:r>
                    </a:p>
                    <a:p>
                      <a:pPr marL="171450" indent="-171450" algn="l">
                        <a:buFont typeface="Arial" panose="020B0604020202020204" pitchFamily="34" charset="0"/>
                        <a:buChar char="•"/>
                      </a:pPr>
                      <a:r>
                        <a:rPr lang="en-GB" sz="900" b="0" i="0">
                          <a:solidFill>
                            <a:schemeClr val="tx1"/>
                          </a:solidFill>
                        </a:rPr>
                        <a:t>How can we develop a positive mindset?</a:t>
                      </a:r>
                    </a:p>
                    <a:p>
                      <a:pPr marL="171450" indent="-171450" algn="l">
                        <a:buFont typeface="Arial" panose="020B0604020202020204" pitchFamily="34" charset="0"/>
                        <a:buChar char="•"/>
                      </a:pPr>
                      <a:r>
                        <a:rPr lang="en-GB" sz="900" b="0" i="0">
                          <a:solidFill>
                            <a:schemeClr val="tx1"/>
                          </a:solidFill>
                        </a:rPr>
                        <a:t>Who am I?</a:t>
                      </a:r>
                    </a:p>
                    <a:p>
                      <a:pPr marL="171450" indent="-171450" algn="l">
                        <a:buFont typeface="Arial" panose="020B0604020202020204" pitchFamily="34" charset="0"/>
                        <a:buChar char="•"/>
                      </a:pPr>
                      <a:r>
                        <a:rPr lang="en-GB" sz="900" b="0" i="0">
                          <a:solidFill>
                            <a:schemeClr val="tx1"/>
                          </a:solidFill>
                        </a:rPr>
                        <a:t>How does our diet affect our physical health?</a:t>
                      </a:r>
                    </a:p>
                    <a:p>
                      <a:pPr marL="171450" indent="-171450" algn="l">
                        <a:buFont typeface="Arial" panose="020B0604020202020204" pitchFamily="34" charset="0"/>
                        <a:buChar char="•"/>
                      </a:pPr>
                      <a:r>
                        <a:rPr lang="en-GB" sz="900" b="0" i="0">
                          <a:solidFill>
                            <a:schemeClr val="tx1"/>
                          </a:solidFill>
                        </a:rPr>
                        <a:t>How can we overcome barriers to physical exercise?</a:t>
                      </a:r>
                    </a:p>
                    <a:p>
                      <a:pPr marL="171450" indent="-171450" algn="l">
                        <a:buFont typeface="Arial" panose="020B0604020202020204" pitchFamily="34" charset="0"/>
                        <a:buChar char="•"/>
                      </a:pPr>
                      <a:r>
                        <a:rPr lang="en-GB" sz="900" b="0" i="0">
                          <a:solidFill>
                            <a:schemeClr val="tx1"/>
                          </a:solidFill>
                        </a:rPr>
                        <a:t>What are the facts about alcohol?</a:t>
                      </a:r>
                    </a:p>
                    <a:p>
                      <a:pPr marL="171450" indent="-171450" algn="l">
                        <a:buFont typeface="Arial" panose="020B0604020202020204" pitchFamily="34" charset="0"/>
                        <a:buChar char="•"/>
                      </a:pPr>
                      <a:r>
                        <a:rPr lang="en-GB" sz="900" b="0" i="0">
                          <a:solidFill>
                            <a:schemeClr val="tx1"/>
                          </a:solidFill>
                        </a:rPr>
                        <a:t>What are the facts about legal and illegal drugs?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l"/>
                      <a:r>
                        <a:rPr lang="en-GB" sz="1000" b="1" i="0">
                          <a:solidFill>
                            <a:schemeClr val="tx1"/>
                          </a:solidFill>
                        </a:rPr>
                        <a:t>Understanding Myself: Body, Health and Relationships</a:t>
                      </a:r>
                    </a:p>
                    <a:p>
                      <a:pPr algn="l"/>
                      <a:endParaRPr lang="en-GB" sz="1000">
                        <a:solidFill>
                          <a:schemeClr val="tx1"/>
                        </a:solidFill>
                      </a:endParaRPr>
                    </a:p>
                    <a:p>
                      <a:pPr marL="171450" indent="-171450" algn="l">
                        <a:buFont typeface="Arial" panose="020B0604020202020204" pitchFamily="34" charset="0"/>
                        <a:buChar char="•"/>
                      </a:pPr>
                      <a:r>
                        <a:rPr lang="en-GB" sz="900" b="0" i="0">
                          <a:solidFill>
                            <a:schemeClr val="tx1"/>
                          </a:solidFill>
                        </a:rPr>
                        <a:t>How can we manage risks while trying new things?</a:t>
                      </a:r>
                    </a:p>
                    <a:p>
                      <a:pPr marL="171450" indent="-171450" algn="l">
                        <a:buFont typeface="Arial" panose="020B0604020202020204" pitchFamily="34" charset="0"/>
                        <a:buChar char="•"/>
                      </a:pPr>
                      <a:r>
                        <a:rPr lang="en-GB" sz="900" b="0" i="0">
                          <a:solidFill>
                            <a:schemeClr val="tx1"/>
                          </a:solidFill>
                        </a:rPr>
                        <a:t>Online wellbeing: fake news and echo chambers</a:t>
                      </a:r>
                    </a:p>
                    <a:p>
                      <a:pPr marL="171450" indent="-171450" algn="l">
                        <a:buFont typeface="Arial" panose="020B0604020202020204" pitchFamily="34" charset="0"/>
                        <a:buChar char="•"/>
                      </a:pPr>
                      <a:r>
                        <a:rPr lang="en-GB" sz="900" b="0" i="0">
                          <a:solidFill>
                            <a:schemeClr val="tx1"/>
                          </a:solidFill>
                        </a:rPr>
                        <a:t>How can we all love the body we have?</a:t>
                      </a:r>
                    </a:p>
                    <a:p>
                      <a:pPr marL="171450" indent="-171450" algn="l">
                        <a:buFont typeface="Arial" panose="020B0604020202020204" pitchFamily="34" charset="0"/>
                        <a:buChar char="•"/>
                      </a:pPr>
                      <a:r>
                        <a:rPr lang="en-GB" sz="900" b="0" i="0">
                          <a:solidFill>
                            <a:schemeClr val="tx1"/>
                          </a:solidFill>
                        </a:rPr>
                        <a:t>The importance of genitals (including FGM)</a:t>
                      </a:r>
                    </a:p>
                    <a:p>
                      <a:pPr marL="171450" indent="-171450" algn="l">
                        <a:buFont typeface="Arial" panose="020B0604020202020204" pitchFamily="34" charset="0"/>
                        <a:buChar char="•"/>
                      </a:pPr>
                      <a:r>
                        <a:rPr lang="en-GB" sz="900" b="0" i="0">
                          <a:solidFill>
                            <a:schemeClr val="tx1"/>
                          </a:solidFill>
                        </a:rPr>
                        <a:t>The importance of vaccination and healthcare</a:t>
                      </a:r>
                    </a:p>
                    <a:p>
                      <a:pPr marL="171450" indent="-171450" algn="l">
                        <a:buFont typeface="Arial" panose="020B0604020202020204" pitchFamily="34" charset="0"/>
                        <a:buChar char="•"/>
                      </a:pPr>
                      <a:r>
                        <a:rPr lang="en-GB" sz="900" b="0" i="0">
                          <a:solidFill>
                            <a:schemeClr val="tx1"/>
                          </a:solidFill>
                        </a:rPr>
                        <a:t>What roles do we play in relationships?</a:t>
                      </a:r>
                    </a:p>
                    <a:p>
                      <a:pPr marL="171450" indent="-171450" algn="l">
                        <a:buFont typeface="Arial" panose="020B0604020202020204" pitchFamily="34" charset="0"/>
                        <a:buChar char="•"/>
                      </a:pPr>
                      <a:r>
                        <a:rPr lang="en-GB" sz="900" b="0" i="0">
                          <a:solidFill>
                            <a:schemeClr val="tx1"/>
                          </a:solidFill>
                        </a:rPr>
                        <a:t>How can families have healthy relationships?</a:t>
                      </a:r>
                    </a:p>
                    <a:p>
                      <a:pPr marL="171450" indent="-171450" algn="l">
                        <a:buFont typeface="Arial" panose="020B0604020202020204" pitchFamily="34" charset="0"/>
                        <a:buChar char="•"/>
                      </a:pPr>
                      <a:r>
                        <a:rPr lang="en-GB" sz="900" b="0" i="0">
                          <a:solidFill>
                            <a:schemeClr val="tx1"/>
                          </a:solidFill>
                        </a:rPr>
                        <a:t>How can we manage conflicts with friends?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l"/>
                      <a:r>
                        <a:rPr lang="en-GB" sz="1000" b="1" i="0">
                          <a:solidFill>
                            <a:schemeClr val="tx1"/>
                          </a:solidFill>
                        </a:rPr>
                        <a:t>Understanding Myself with Others: Respect, Consent and Aspirations</a:t>
                      </a:r>
                    </a:p>
                    <a:p>
                      <a:pPr algn="l"/>
                      <a:endParaRPr lang="en-GB" sz="1000">
                        <a:solidFill>
                          <a:schemeClr val="tx1"/>
                        </a:solidFill>
                      </a:endParaRPr>
                    </a:p>
                    <a:p>
                      <a:pPr marL="171450" indent="-171450" algn="l">
                        <a:buFont typeface="Arial" panose="020B0604020202020204" pitchFamily="34" charset="0"/>
                        <a:buChar char="•"/>
                      </a:pPr>
                      <a:r>
                        <a:rPr lang="en-GB" sz="900" b="0" i="0">
                          <a:solidFill>
                            <a:schemeClr val="tx1"/>
                          </a:solidFill>
                        </a:rPr>
                        <a:t>Respectful behaviours</a:t>
                      </a:r>
                    </a:p>
                    <a:p>
                      <a:pPr marL="171450" indent="-171450" algn="l">
                        <a:buFont typeface="Arial" panose="020B0604020202020204" pitchFamily="34" charset="0"/>
                        <a:buChar char="•"/>
                      </a:pPr>
                      <a:r>
                        <a:rPr lang="en-GB" sz="900" b="0" i="0">
                          <a:solidFill>
                            <a:schemeClr val="tx1"/>
                          </a:solidFill>
                        </a:rPr>
                        <a:t>Understanding consent</a:t>
                      </a:r>
                    </a:p>
                    <a:p>
                      <a:pPr marL="171450" indent="-171450" algn="l">
                        <a:buFont typeface="Arial" panose="020B0604020202020204" pitchFamily="34" charset="0"/>
                        <a:buChar char="•"/>
                      </a:pPr>
                      <a:r>
                        <a:rPr lang="en-GB" sz="900" b="0" i="0">
                          <a:solidFill>
                            <a:schemeClr val="tx1"/>
                          </a:solidFill>
                        </a:rPr>
                        <a:t>Careers Week: Preparing for the world of work</a:t>
                      </a:r>
                    </a:p>
                    <a:p>
                      <a:pPr marL="171450" indent="-171450" algn="l">
                        <a:buFont typeface="Arial" panose="020B0604020202020204" pitchFamily="34" charset="0"/>
                        <a:buChar char="•"/>
                      </a:pPr>
                      <a:r>
                        <a:rPr lang="en-GB" sz="900" b="0" i="0">
                          <a:solidFill>
                            <a:schemeClr val="tx1"/>
                          </a:solidFill>
                        </a:rPr>
                        <a:t>Careers Week: Budgeting for teenagers</a:t>
                      </a:r>
                    </a:p>
                    <a:p>
                      <a:pPr marL="171450" indent="-171450" algn="l">
                        <a:buFont typeface="Arial" panose="020B0604020202020204" pitchFamily="34" charset="0"/>
                        <a:buChar char="•"/>
                      </a:pPr>
                      <a:r>
                        <a:rPr lang="en-GB" sz="900" b="0" i="0">
                          <a:solidFill>
                            <a:schemeClr val="tx1"/>
                          </a:solidFill>
                        </a:rPr>
                        <a:t>Careers Week: How do we avoid losing our money? (gambling, loot boxes and advertising)</a:t>
                      </a:r>
                    </a:p>
                    <a:p>
                      <a:pPr marL="171450" indent="-171450" algn="l">
                        <a:buFont typeface="Arial" panose="020B0604020202020204" pitchFamily="34" charset="0"/>
                        <a:buChar char="•"/>
                      </a:pPr>
                      <a:r>
                        <a:rPr lang="en-GB" sz="900" b="0" i="0">
                          <a:solidFill>
                            <a:schemeClr val="tx1"/>
                          </a:solidFill>
                        </a:rPr>
                        <a:t>How do power dynamics affect us?</a:t>
                      </a:r>
                    </a:p>
                    <a:p>
                      <a:pPr marL="171450" indent="-171450" algn="l">
                        <a:buFont typeface="Arial" panose="020B0604020202020204" pitchFamily="34" charset="0"/>
                        <a:buChar char="•"/>
                      </a:pPr>
                      <a:r>
                        <a:rPr lang="en-GB" sz="900" b="0" i="0">
                          <a:solidFill>
                            <a:schemeClr val="tx1"/>
                          </a:solidFill>
                        </a:rPr>
                        <a:t>How can we be active bystanders?</a:t>
                      </a:r>
                    </a:p>
                    <a:p>
                      <a:pPr marL="171450" indent="-171450" algn="l">
                        <a:buFont typeface="Arial" panose="020B0604020202020204" pitchFamily="34" charset="0"/>
                        <a:buChar char="•"/>
                      </a:pPr>
                      <a:r>
                        <a:rPr lang="en-GB" sz="900" b="0" i="0">
                          <a:solidFill>
                            <a:schemeClr val="tx1"/>
                          </a:solidFill>
                        </a:rPr>
                        <a:t>How can we manage conflicts with friends?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l"/>
                      <a:r>
                        <a:rPr lang="en-GB" sz="1000" b="1" i="0">
                          <a:solidFill>
                            <a:schemeClr val="tx1"/>
                          </a:solidFill>
                        </a:rPr>
                        <a:t>Understanding Myself with Others: Healthy Romantic Relationships</a:t>
                      </a:r>
                    </a:p>
                    <a:p>
                      <a:pPr algn="l"/>
                      <a:endParaRPr lang="en-GB" sz="1000">
                        <a:solidFill>
                          <a:schemeClr val="tx1"/>
                        </a:solidFill>
                      </a:endParaRPr>
                    </a:p>
                    <a:p>
                      <a:pPr marL="171450" indent="-171450" algn="l">
                        <a:buFont typeface="Arial" panose="020B0604020202020204" pitchFamily="34" charset="0"/>
                        <a:buChar char="•"/>
                      </a:pPr>
                      <a:r>
                        <a:rPr lang="en-GB" sz="900" b="0" i="0">
                          <a:solidFill>
                            <a:schemeClr val="tx1"/>
                          </a:solidFill>
                        </a:rPr>
                        <a:t>How can we end relationships with kindness?</a:t>
                      </a:r>
                    </a:p>
                    <a:p>
                      <a:pPr marL="171450" indent="-171450" algn="l">
                        <a:buFont typeface="Arial" panose="020B0604020202020204" pitchFamily="34" charset="0"/>
                        <a:buChar char="•"/>
                      </a:pPr>
                      <a:r>
                        <a:rPr lang="en-GB" sz="900" b="0" i="0">
                          <a:solidFill>
                            <a:schemeClr val="tx1"/>
                          </a:solidFill>
                        </a:rPr>
                        <a:t>What are the signs of a healthy romantic relationship?</a:t>
                      </a:r>
                    </a:p>
                    <a:p>
                      <a:pPr marL="171450" indent="-171450" algn="l">
                        <a:buFont typeface="Arial" panose="020B0604020202020204" pitchFamily="34" charset="0"/>
                        <a:buChar char="•"/>
                      </a:pPr>
                      <a:r>
                        <a:rPr lang="en-GB" sz="900" b="0" i="0">
                          <a:solidFill>
                            <a:schemeClr val="tx1"/>
                          </a:solidFill>
                        </a:rPr>
                        <a:t>How can we manage feelings in relationships?</a:t>
                      </a:r>
                    </a:p>
                    <a:p>
                      <a:pPr marL="171450" indent="-171450" algn="l">
                        <a:buFont typeface="Arial" panose="020B0604020202020204" pitchFamily="34" charset="0"/>
                        <a:buChar char="•"/>
                      </a:pPr>
                      <a:r>
                        <a:rPr lang="en-GB" sz="900" b="0" i="0">
                          <a:solidFill>
                            <a:schemeClr val="tx1"/>
                          </a:solidFill>
                        </a:rPr>
                        <a:t>What is a healthy way to communicate about romantic feelings?</a:t>
                      </a:r>
                    </a:p>
                    <a:p>
                      <a:pPr marL="171450" indent="-171450" algn="l">
                        <a:buFont typeface="Arial" panose="020B0604020202020204" pitchFamily="34" charset="0"/>
                        <a:buChar char="•"/>
                      </a:pPr>
                      <a:r>
                        <a:rPr lang="en-GB" sz="900" b="0" i="0">
                          <a:solidFill>
                            <a:schemeClr val="tx1"/>
                          </a:solidFill>
                        </a:rPr>
                        <a:t>How can we create a school free from sexual harassment?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l"/>
                      <a:r>
                        <a:rPr lang="en-GB" sz="1000" b="1" i="0">
                          <a:solidFill>
                            <a:schemeClr val="tx1"/>
                          </a:solidFill>
                        </a:rPr>
                        <a:t>Understanding Myself within the World: Diversity, Equality and British Values</a:t>
                      </a:r>
                    </a:p>
                    <a:p>
                      <a:pPr algn="l"/>
                      <a:endParaRPr lang="en-GB" sz="1000">
                        <a:solidFill>
                          <a:schemeClr val="tx1"/>
                        </a:solidFill>
                      </a:endParaRPr>
                    </a:p>
                    <a:p>
                      <a:pPr marL="171450" indent="-171450" algn="l">
                        <a:buFont typeface="Arial" panose="020B0604020202020204" pitchFamily="34" charset="0"/>
                        <a:buChar char="•"/>
                      </a:pPr>
                      <a:r>
                        <a:rPr lang="en-GB" sz="900" b="0" i="0">
                          <a:solidFill>
                            <a:schemeClr val="tx1"/>
                          </a:solidFill>
                        </a:rPr>
                        <a:t>How can someone respond to controlling behaviour?</a:t>
                      </a:r>
                    </a:p>
                    <a:p>
                      <a:pPr marL="171450" indent="-171450" algn="l">
                        <a:buFont typeface="Arial" panose="020B0604020202020204" pitchFamily="34" charset="0"/>
                        <a:buChar char="•"/>
                      </a:pPr>
                      <a:r>
                        <a:rPr lang="en-GB" sz="900" b="0" i="0">
                          <a:solidFill>
                            <a:schemeClr val="tx1"/>
                          </a:solidFill>
                        </a:rPr>
                        <a:t>What does heritage mean to you?</a:t>
                      </a:r>
                    </a:p>
                    <a:p>
                      <a:pPr marL="171450" indent="-171450" algn="l">
                        <a:buFont typeface="Arial" panose="020B0604020202020204" pitchFamily="34" charset="0"/>
                        <a:buChar char="•"/>
                      </a:pPr>
                      <a:r>
                        <a:rPr lang="en-GB" sz="900" b="0" i="0">
                          <a:solidFill>
                            <a:schemeClr val="tx1"/>
                          </a:solidFill>
                        </a:rPr>
                        <a:t>What do the Fundamental British Values mean to you?</a:t>
                      </a:r>
                    </a:p>
                    <a:p>
                      <a:pPr marL="171450" indent="-171450" algn="l">
                        <a:buFont typeface="Arial" panose="020B0604020202020204" pitchFamily="34" charset="0"/>
                        <a:buChar char="•"/>
                      </a:pPr>
                      <a:r>
                        <a:rPr lang="en-GB" sz="900" b="0" i="0">
                          <a:solidFill>
                            <a:schemeClr val="tx1"/>
                          </a:solidFill>
                        </a:rPr>
                        <a:t>How can we support people to love who they love?</a:t>
                      </a:r>
                    </a:p>
                    <a:p>
                      <a:pPr marL="171450" indent="-171450" algn="l">
                        <a:buFont typeface="Arial" panose="020B0604020202020204" pitchFamily="34" charset="0"/>
                        <a:buChar char="•"/>
                      </a:pPr>
                      <a:r>
                        <a:rPr lang="en-GB" sz="900" b="0" i="0">
                          <a:solidFill>
                            <a:schemeClr val="tx1"/>
                          </a:solidFill>
                        </a:rPr>
                        <a:t>How can we create a world where disabled people thrive?</a:t>
                      </a:r>
                    </a:p>
                    <a:p>
                      <a:pPr marL="171450" indent="-171450" algn="l">
                        <a:buFont typeface="Arial" panose="020B0604020202020204" pitchFamily="34" charset="0"/>
                        <a:buChar char="•"/>
                      </a:pPr>
                      <a:r>
                        <a:rPr lang="en-GB" sz="900" b="0" i="0">
                          <a:solidFill>
                            <a:schemeClr val="tx1"/>
                          </a:solidFill>
                        </a:rPr>
                        <a:t>How can we create a world free from racism?</a:t>
                      </a:r>
                    </a:p>
                    <a:p>
                      <a:pPr marL="171450" indent="-171450" algn="l">
                        <a:buFont typeface="Arial" panose="020B0604020202020204" pitchFamily="34" charset="0"/>
                        <a:buChar char="•"/>
                      </a:pPr>
                      <a:r>
                        <a:rPr lang="en-GB" sz="900" b="0" i="0">
                          <a:solidFill>
                            <a:schemeClr val="tx1"/>
                          </a:solidFill>
                        </a:rPr>
                        <a:t>How can the internet impact our wellbeing?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l"/>
                      <a:r>
                        <a:rPr lang="en-GB" sz="1000" b="1" i="0">
                          <a:solidFill>
                            <a:schemeClr val="tx1"/>
                          </a:solidFill>
                        </a:rPr>
                        <a:t>Understanding Myself within the World: Navigating the Online World</a:t>
                      </a:r>
                    </a:p>
                    <a:p>
                      <a:pPr algn="l"/>
                      <a:endParaRPr lang="en-GB" sz="1000">
                        <a:solidFill>
                          <a:schemeClr val="tx1"/>
                        </a:solidFill>
                      </a:endParaRPr>
                    </a:p>
                    <a:p>
                      <a:pPr marL="171450" indent="-171450" algn="l">
                        <a:buFont typeface="Arial" panose="020B0604020202020204" pitchFamily="34" charset="0"/>
                        <a:buChar char="•"/>
                      </a:pPr>
                      <a:r>
                        <a:rPr lang="en-GB" sz="900" b="0" i="0">
                          <a:solidFill>
                            <a:schemeClr val="tx1"/>
                          </a:solidFill>
                        </a:rPr>
                        <a:t>Can the internet improve our lives?</a:t>
                      </a:r>
                    </a:p>
                    <a:p>
                      <a:pPr marL="171450" indent="-171450" algn="l">
                        <a:buFont typeface="Arial" panose="020B0604020202020204" pitchFamily="34" charset="0"/>
                        <a:buChar char="•"/>
                      </a:pPr>
                      <a:r>
                        <a:rPr lang="en-GB" sz="900" b="0" i="0">
                          <a:solidFill>
                            <a:schemeClr val="tx1"/>
                          </a:solidFill>
                        </a:rPr>
                        <a:t>Why do people sometimes behave differently online?</a:t>
                      </a:r>
                    </a:p>
                    <a:p>
                      <a:pPr marL="171450" indent="-171450" algn="l">
                        <a:buFont typeface="Arial" panose="020B0604020202020204" pitchFamily="34" charset="0"/>
                        <a:buChar char="•"/>
                      </a:pPr>
                      <a:r>
                        <a:rPr lang="en-GB" sz="900" b="0" i="0">
                          <a:solidFill>
                            <a:schemeClr val="tx1"/>
                          </a:solidFill>
                        </a:rPr>
                        <a:t>What can be the impact of sharing intimate content?</a:t>
                      </a:r>
                    </a:p>
                    <a:p>
                      <a:pPr marL="171450" indent="-171450" algn="l">
                        <a:buFont typeface="Arial" panose="020B0604020202020204" pitchFamily="34" charset="0"/>
                        <a:buChar char="•"/>
                      </a:pPr>
                      <a:r>
                        <a:rPr lang="en-GB" sz="900" b="0" i="0">
                          <a:solidFill>
                            <a:schemeClr val="tx1"/>
                          </a:solidFill>
                        </a:rPr>
                        <a:t>How can algorithms unite or divide us?</a:t>
                      </a:r>
                    </a:p>
                    <a:p>
                      <a:pPr marL="171450" indent="-171450" algn="l">
                        <a:buFont typeface="Arial" panose="020B0604020202020204" pitchFamily="34" charset="0"/>
                        <a:buChar char="•"/>
                      </a:pPr>
                      <a:r>
                        <a:rPr lang="en-GB" sz="900" b="0" i="0">
                          <a:solidFill>
                            <a:schemeClr val="tx1"/>
                          </a:solidFill>
                        </a:rPr>
                        <a:t>How can we know what is real online?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754615946"/>
                  </a:ext>
                </a:extLst>
              </a:tr>
              <a:tr h="260000">
                <a:tc grid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a:solidFill>
                            <a:schemeClr val="tx1"/>
                          </a:solidFill>
                        </a:rPr>
                        <a:t>Links to British Values and SMSC (spiritual, moral, social and cultural) development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75000">
                          <a:srgbClr val="8ABD24"/>
                        </a:gs>
                        <a:gs pos="30000">
                          <a:srgbClr val="FBC900"/>
                        </a:gs>
                        <a:gs pos="100000">
                          <a:srgbClr val="00A1C8"/>
                        </a:gs>
                        <a:gs pos="0">
                          <a:srgbClr val="ED7D31"/>
                        </a:gs>
                      </a:gsLst>
                      <a:lin ang="10800000" scaled="1"/>
                    </a:gra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013363270"/>
                  </a:ext>
                </a:extLst>
              </a:tr>
              <a:tr h="1400000">
                <a:tc>
                  <a:txBody>
                    <a:bodyPr/>
                    <a:lstStyle/>
                    <a:p>
                      <a:pPr algn="l"/>
                      <a:r>
                        <a:rPr lang="en-GB" sz="900" b="0" i="0">
                          <a:solidFill>
                            <a:schemeClr val="tx1"/>
                          </a:solidFill>
                        </a:rPr>
                        <a:t>Promotes individual liberty and respect for the law through factual learning about alcohol and drugs. Supports SMSC by developing self-awareness, emotional literacy and personal responsibility, helping learners talk openly about mental health and make informed choices about diet, activity and substances.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a:r>
                        <a:rPr lang="en-GB" sz="900" b="0" i="0">
                          <a:solidFill>
                            <a:schemeClr val="tx1"/>
                          </a:solidFill>
                        </a:rPr>
                        <a:t>Upholds the rule of law and the protection of individual rights, including through learning that FGM is a criminal offence. Supports SMSC by developing critical thinking about online information, respect for the body, and the empathy and communication skills needed for healthy family and peer relationships.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a:r>
                        <a:rPr lang="en-GB" sz="900" b="0" i="0">
                          <a:solidFill>
                            <a:schemeClr val="tx1"/>
                          </a:solidFill>
                        </a:rPr>
                        <a:t>Promotes mutual respect, the rule of law and responsible decision-making around consent, money and gambling. Supports SMSC by developing moral reasoning, social responsibility and the courage to act as a positive bystander, alongside aspiration and practical financial capability.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a:r>
                        <a:rPr lang="en-GB" sz="900" b="0" i="0">
                          <a:solidFill>
                            <a:schemeClr val="tx1"/>
                          </a:solidFill>
                        </a:rPr>
                        <a:t>Promotes mutual respect and individual liberty within relationships, and upholds the law on harassment. Supports SMSC by developing emotional maturity, empathy and communication skills, and by encouraging learners to take collective responsibility for a respectful school culture.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a:r>
                        <a:rPr lang="en-GB" sz="900" b="0" i="0">
                          <a:solidFill>
                            <a:schemeClr val="tx1"/>
                          </a:solidFill>
                        </a:rPr>
                        <a:t>Explicitly teaches the Fundamental British Values and applies them to heritage, disability, sexual orientation and race. Supports SMSC by deepening cultural understanding, moral conviction and social responsibility, and by equipping learners to recognise and challenge controlling or discriminatory behaviour.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a:r>
                        <a:rPr lang="en-GB" sz="900" b="0" i="0">
                          <a:solidFill>
                            <a:schemeClr val="tx1"/>
                          </a:solidFill>
                        </a:rPr>
                        <a:t>Promotes individual liberty alongside respect for the law regarding intimate images. Supports SMSC by developing critical thinking about algorithms and misinformation, moral awareness of online conduct, and the social responsibility to treat others with the same respect online as in person.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025185230"/>
                  </a:ext>
                </a:extLst>
              </a:tr>
            </a:tbl>
          </a:graphicData>
        </a:graphic>
      </p:graphicFrame>
      <p:sp>
        <p:nvSpPr>
          <p:cNvPr id="5" name="TextBox 4">
            <a:extLst>
              <a:ext uri="{FF2B5EF4-FFF2-40B4-BE49-F238E27FC236}">
                <a16:creationId xmlns:a16="http://schemas.microsoft.com/office/drawing/2014/main" id="{C7BAD8AC-C1F9-AF99-595E-0FCA2B3F8A17}"/>
              </a:ext>
            </a:extLst>
          </p:cNvPr>
          <p:cNvSpPr txBox="1"/>
          <p:nvPr/>
        </p:nvSpPr>
        <p:spPr>
          <a:xfrm>
            <a:off x="196000" y="6092036"/>
            <a:ext cx="11800000" cy="484748"/>
          </a:xfrm>
          <a:prstGeom prst="rect">
            <a:avLst/>
          </a:prstGeom>
          <a:noFill/>
        </p:spPr>
        <p:txBody>
          <a:bodyPr wrap="square">
            <a:spAutoFit/>
          </a:bodyPr>
          <a:lstStyle/>
          <a:p>
            <a:pPr algn="l"/>
            <a:r>
              <a:rPr lang="en-GB" sz="850" b="0" i="1" dirty="0">
                <a:solidFill>
                  <a:schemeClr val="tx1"/>
                </a:solidFill>
              </a:rPr>
              <a:t>Adapting delivery: Nexus (MLD) and Mosaic (SLD) learners follow the same sequence of Life Lessons content. Mosaic classes cover the same objectives at a reduced depth and pace, with simplified language, symbol and visual support, concrete real-life examples, repetition and over-learning across sessions, and outcomes recorded through practical, spoken or supported responses. Teachers use their knowledge of individual learners, EHCP outcomes and safeguarding information to decide the level of detail, the pace of delivery and any content that requires a smaller-group or individual approach. Prerequisite knowledge is securely developed before more complex concepts are introduced.</a:t>
            </a:r>
          </a:p>
        </p:txBody>
      </p:sp>
    </p:spTree>
    <p:extLst>
      <p:ext uri="{BB962C8B-B14F-4D97-AF65-F5344CB8AC3E}">
        <p14:creationId xmlns:p14="http://schemas.microsoft.com/office/powerpoint/2010/main" val="6203453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B01640C-6ACF-41E6-A407-BF7E823BA499}"/>
              </a:ext>
            </a:extLst>
          </p:cNvPr>
          <p:cNvSpPr txBox="1">
            <a:spLocks/>
          </p:cNvSpPr>
          <p:nvPr/>
        </p:nvSpPr>
        <p:spPr>
          <a:xfrm>
            <a:off x="7300000" y="-1200"/>
            <a:ext cx="4800000" cy="1803969"/>
          </a:xfrm>
          <a:prstGeom prst="rect">
            <a:avLst/>
          </a:prstGeom>
        </p:spPr>
        <p:txBody>
          <a:bodyPr vert="horz" lIns="91440" tIns="45720" rIns="91440" bIns="45720" rtlCol="0" anchor="t">
            <a:normAutofit/>
          </a:bodyPr>
          <a:lstStyle>
            <a:lvl1pPr algn="ctr" defTabSz="1280160" rtl="0" eaLnBrk="1" latinLnBrk="0" hangingPunct="1">
              <a:lnSpc>
                <a:spcPct val="90000"/>
              </a:lnSpc>
              <a:spcBef>
                <a:spcPct val="0"/>
              </a:spcBef>
              <a:buNone/>
              <a:defRPr sz="8400" kern="1200">
                <a:solidFill>
                  <a:schemeClr val="tx1"/>
                </a:solidFill>
                <a:latin typeface="+mj-lt"/>
                <a:ea typeface="+mj-ea"/>
                <a:cs typeface="+mj-cs"/>
              </a:defRPr>
            </a:lvl1pPr>
          </a:lstStyle>
          <a:p>
            <a:pPr algn="l"/>
            <a:r>
              <a:rPr lang="en-GB" sz="2000" b="1" spc="300">
                <a:solidFill>
                  <a:srgbClr val="4D4D4D"/>
                </a:solidFill>
                <a:latin typeface="Calibri" panose="020F0502020204030204"/>
              </a:rPr>
              <a:t>KS3 Year C Sequencing</a:t>
            </a:r>
          </a:p>
          <a:p>
            <a:pPr algn="l"/>
            <a:r>
              <a:rPr lang="en-GB" sz="1200" b="1" spc="0">
                <a:solidFill>
                  <a:srgbClr val="4D4D4D"/>
                </a:solidFill>
                <a:latin typeface="Calibri" panose="020F0502020204030204"/>
              </a:rPr>
              <a:t>Nexus and Mosaic Pathways</a:t>
            </a:r>
          </a:p>
        </p:txBody>
      </p:sp>
      <p:pic>
        <p:nvPicPr>
          <p:cNvPr id="23" name="Picture 22">
            <a:extLst>
              <a:ext uri="{FF2B5EF4-FFF2-40B4-BE49-F238E27FC236}">
                <a16:creationId xmlns:a16="http://schemas.microsoft.com/office/drawing/2014/main" id="{65ABA3C5-2A79-4DCE-9810-530F13513A73}"/>
              </a:ext>
            </a:extLst>
          </p:cNvPr>
          <p:cNvPicPr>
            <a:picLocks noChangeAspect="1"/>
          </p:cNvPicPr>
          <p:nvPr/>
        </p:nvPicPr>
        <p:blipFill>
          <a:blip r:embed="rId2"/>
          <a:stretch>
            <a:fillRect/>
          </a:stretch>
        </p:blipFill>
        <p:spPr>
          <a:xfrm>
            <a:off x="86201" y="164500"/>
            <a:ext cx="1862826" cy="696208"/>
          </a:xfrm>
          <a:prstGeom prst="rect">
            <a:avLst/>
          </a:prstGeom>
        </p:spPr>
      </p:pic>
      <p:pic>
        <p:nvPicPr>
          <p:cNvPr id="24" name="Picture 23">
            <a:extLst>
              <a:ext uri="{FF2B5EF4-FFF2-40B4-BE49-F238E27FC236}">
                <a16:creationId xmlns:a16="http://schemas.microsoft.com/office/drawing/2014/main" id="{14298A57-6BBF-4745-9251-D1A3B46EEA92}"/>
              </a:ext>
            </a:extLst>
          </p:cNvPr>
          <p:cNvPicPr>
            <a:picLocks noChangeAspect="1"/>
          </p:cNvPicPr>
          <p:nvPr/>
        </p:nvPicPr>
        <p:blipFill>
          <a:blip r:embed="rId3"/>
          <a:stretch>
            <a:fillRect/>
          </a:stretch>
        </p:blipFill>
        <p:spPr>
          <a:xfrm>
            <a:off x="2159801" y="164500"/>
            <a:ext cx="1824126" cy="696208"/>
          </a:xfrm>
          <a:prstGeom prst="rect">
            <a:avLst/>
          </a:prstGeom>
        </p:spPr>
      </p:pic>
      <p:graphicFrame>
        <p:nvGraphicFramePr>
          <p:cNvPr id="2" name="Table 1">
            <a:extLst>
              <a:ext uri="{FF2B5EF4-FFF2-40B4-BE49-F238E27FC236}">
                <a16:creationId xmlns:a16="http://schemas.microsoft.com/office/drawing/2014/main" id="{64A8DE5A-1C2C-4CE9-B3F2-06D6D2522153}"/>
              </a:ext>
            </a:extLst>
          </p:cNvPr>
          <p:cNvGraphicFramePr>
            <a:graphicFrameLocks noGrp="1"/>
          </p:cNvGraphicFramePr>
          <p:nvPr>
            <p:extLst>
              <p:ext uri="{D42A27DB-BD31-4B8C-83A1-F6EECF244321}">
                <p14:modId xmlns:p14="http://schemas.microsoft.com/office/powerpoint/2010/main" val="1093574390"/>
              </p:ext>
            </p:extLst>
          </p:nvPr>
        </p:nvGraphicFramePr>
        <p:xfrm>
          <a:off x="0" y="1052052"/>
          <a:ext cx="12192000" cy="484864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4194619406"/>
                    </a:ext>
                  </a:extLst>
                </a:gridCol>
                <a:gridCol w="2032000">
                  <a:extLst>
                    <a:ext uri="{9D8B030D-6E8A-4147-A177-3AD203B41FA5}">
                      <a16:colId xmlns:a16="http://schemas.microsoft.com/office/drawing/2014/main" val="1485385952"/>
                    </a:ext>
                  </a:extLst>
                </a:gridCol>
                <a:gridCol w="2032000">
                  <a:extLst>
                    <a:ext uri="{9D8B030D-6E8A-4147-A177-3AD203B41FA5}">
                      <a16:colId xmlns:a16="http://schemas.microsoft.com/office/drawing/2014/main" val="347678390"/>
                    </a:ext>
                  </a:extLst>
                </a:gridCol>
                <a:gridCol w="2032000">
                  <a:extLst>
                    <a:ext uri="{9D8B030D-6E8A-4147-A177-3AD203B41FA5}">
                      <a16:colId xmlns:a16="http://schemas.microsoft.com/office/drawing/2014/main" val="1544488923"/>
                    </a:ext>
                  </a:extLst>
                </a:gridCol>
                <a:gridCol w="2032000">
                  <a:extLst>
                    <a:ext uri="{9D8B030D-6E8A-4147-A177-3AD203B41FA5}">
                      <a16:colId xmlns:a16="http://schemas.microsoft.com/office/drawing/2014/main" val="429585465"/>
                    </a:ext>
                  </a:extLst>
                </a:gridCol>
                <a:gridCol w="2032000">
                  <a:extLst>
                    <a:ext uri="{9D8B030D-6E8A-4147-A177-3AD203B41FA5}">
                      <a16:colId xmlns:a16="http://schemas.microsoft.com/office/drawing/2014/main" val="1923915755"/>
                    </a:ext>
                  </a:extLst>
                </a:gridCol>
              </a:tblGrid>
              <a:tr h="260000">
                <a:tc>
                  <a:txBody>
                    <a:bodyPr/>
                    <a:lstStyle/>
                    <a:p>
                      <a:pPr algn="ctr"/>
                      <a:r>
                        <a:rPr lang="en-GB" sz="1200">
                          <a:solidFill>
                            <a:schemeClr val="tx1"/>
                          </a:solidFill>
                        </a:rPr>
                        <a:t>Autumn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Autumn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Spring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Spring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Summer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Summer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2064916613"/>
                  </a:ext>
                </a:extLst>
              </a:tr>
              <a:tr h="2900000">
                <a:tc>
                  <a:txBody>
                    <a:bodyPr/>
                    <a:lstStyle/>
                    <a:p>
                      <a:pPr algn="l"/>
                      <a:r>
                        <a:rPr lang="en-GB" sz="1000" b="1" i="0">
                          <a:solidFill>
                            <a:schemeClr val="tx1"/>
                          </a:solidFill>
                        </a:rPr>
                        <a:t>Understanding Myself: Emotional Regulation, Safety and Body Image</a:t>
                      </a:r>
                    </a:p>
                    <a:p>
                      <a:pPr algn="l"/>
                      <a:endParaRPr lang="en-GB" sz="1000">
                        <a:solidFill>
                          <a:schemeClr val="tx1"/>
                        </a:solidFill>
                      </a:endParaRPr>
                    </a:p>
                    <a:p>
                      <a:pPr marL="171450" indent="-171450" algn="l">
                        <a:buFont typeface="Arial" panose="020B0604020202020204" pitchFamily="34" charset="0"/>
                        <a:buChar char="•"/>
                      </a:pPr>
                      <a:r>
                        <a:rPr lang="en-GB" sz="900" b="0" i="0">
                          <a:solidFill>
                            <a:schemeClr val="tx1"/>
                          </a:solidFill>
                        </a:rPr>
                        <a:t>Self-regulation techniques</a:t>
                      </a:r>
                    </a:p>
                    <a:p>
                      <a:pPr marL="171450" indent="-171450" algn="l">
                        <a:buFont typeface="Arial" panose="020B0604020202020204" pitchFamily="34" charset="0"/>
                        <a:buChar char="•"/>
                      </a:pPr>
                      <a:r>
                        <a:rPr lang="en-GB" sz="900" b="0" i="0">
                          <a:solidFill>
                            <a:schemeClr val="tx1"/>
                          </a:solidFill>
                        </a:rPr>
                        <a:t>Experiencing complex emotions (including mental ill-health)</a:t>
                      </a:r>
                    </a:p>
                    <a:p>
                      <a:pPr marL="171450" indent="-171450" algn="l">
                        <a:buFont typeface="Arial" panose="020B0604020202020204" pitchFamily="34" charset="0"/>
                        <a:buChar char="•"/>
                      </a:pPr>
                      <a:r>
                        <a:rPr lang="en-GB" sz="900" b="0" i="0">
                          <a:solidFill>
                            <a:schemeClr val="tx1"/>
                          </a:solidFill>
                        </a:rPr>
                        <a:t>Why can it be hard to talk about our feelings?</a:t>
                      </a:r>
                    </a:p>
                    <a:p>
                      <a:pPr marL="171450" indent="-171450" algn="l">
                        <a:buFont typeface="Arial" panose="020B0604020202020204" pitchFamily="34" charset="0"/>
                        <a:buChar char="•"/>
                      </a:pPr>
                      <a:r>
                        <a:rPr lang="en-GB" sz="900" b="0" i="0">
                          <a:solidFill>
                            <a:schemeClr val="tx1"/>
                          </a:solidFill>
                        </a:rPr>
                        <a:t>How could someone respond to drug-related emergencies?</a:t>
                      </a:r>
                    </a:p>
                    <a:p>
                      <a:pPr marL="171450" indent="-171450" algn="l">
                        <a:buFont typeface="Arial" panose="020B0604020202020204" pitchFamily="34" charset="0"/>
                        <a:buChar char="•"/>
                      </a:pPr>
                      <a:r>
                        <a:rPr lang="en-GB" sz="900" b="0" i="0">
                          <a:solidFill>
                            <a:schemeClr val="tx1"/>
                          </a:solidFill>
                        </a:rPr>
                        <a:t>How can we stay safe in public spaces?</a:t>
                      </a:r>
                    </a:p>
                    <a:p>
                      <a:pPr marL="171450" indent="-171450" algn="l">
                        <a:buFont typeface="Arial" panose="020B0604020202020204" pitchFamily="34" charset="0"/>
                        <a:buChar char="•"/>
                      </a:pPr>
                      <a:r>
                        <a:rPr lang="en-GB" sz="900" b="0" i="0">
                          <a:solidFill>
                            <a:schemeClr val="tx1"/>
                          </a:solidFill>
                        </a:rPr>
                        <a:t>How can we avoid criminal exploitation?</a:t>
                      </a:r>
                    </a:p>
                    <a:p>
                      <a:pPr marL="171450" indent="-171450" algn="l">
                        <a:buFont typeface="Arial" panose="020B0604020202020204" pitchFamily="34" charset="0"/>
                        <a:buChar char="•"/>
                      </a:pPr>
                      <a:r>
                        <a:rPr lang="en-GB" sz="900" b="0" i="0">
                          <a:solidFill>
                            <a:schemeClr val="tx1"/>
                          </a:solidFill>
                        </a:rPr>
                        <a:t>How can we support everyone to have positive body image?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l"/>
                      <a:r>
                        <a:rPr lang="en-GB" sz="1000" b="1" i="0">
                          <a:solidFill>
                            <a:schemeClr val="tx1"/>
                          </a:solidFill>
                        </a:rPr>
                        <a:t>Understanding Myself: Health, Change and Managing Influence</a:t>
                      </a:r>
                    </a:p>
                    <a:p>
                      <a:pPr algn="l"/>
                      <a:endParaRPr lang="en-GB" sz="1000">
                        <a:solidFill>
                          <a:schemeClr val="tx1"/>
                        </a:solidFill>
                      </a:endParaRPr>
                    </a:p>
                    <a:p>
                      <a:pPr marL="171450" indent="-171450" algn="l">
                        <a:buFont typeface="Arial" panose="020B0604020202020204" pitchFamily="34" charset="0"/>
                        <a:buChar char="•"/>
                      </a:pPr>
                      <a:r>
                        <a:rPr lang="en-GB" sz="900" b="0" i="0">
                          <a:solidFill>
                            <a:schemeClr val="tx1"/>
                          </a:solidFill>
                        </a:rPr>
                        <a:t>How are people affected by hormonal and mood cycles?</a:t>
                      </a:r>
                    </a:p>
                    <a:p>
                      <a:pPr marL="171450" indent="-171450" algn="l">
                        <a:buFont typeface="Arial" panose="020B0604020202020204" pitchFamily="34" charset="0"/>
                        <a:buChar char="•"/>
                      </a:pPr>
                      <a:r>
                        <a:rPr lang="en-GB" sz="900" b="0" i="0">
                          <a:solidFill>
                            <a:schemeClr val="tx1"/>
                          </a:solidFill>
                        </a:rPr>
                        <a:t>How can we check our own health?</a:t>
                      </a:r>
                    </a:p>
                    <a:p>
                      <a:pPr marL="171450" indent="-171450" algn="l">
                        <a:buFont typeface="Arial" panose="020B0604020202020204" pitchFamily="34" charset="0"/>
                        <a:buChar char="•"/>
                      </a:pPr>
                      <a:r>
                        <a:rPr lang="en-GB" sz="900" b="0" i="0">
                          <a:solidFill>
                            <a:schemeClr val="tx1"/>
                          </a:solidFill>
                        </a:rPr>
                        <a:t>How can blood, organ and stem cell donation save lives?</a:t>
                      </a:r>
                    </a:p>
                    <a:p>
                      <a:pPr marL="171450" indent="-171450" algn="l">
                        <a:buFont typeface="Arial" panose="020B0604020202020204" pitchFamily="34" charset="0"/>
                        <a:buChar char="•"/>
                      </a:pPr>
                      <a:r>
                        <a:rPr lang="en-GB" sz="900" b="0" i="0">
                          <a:solidFill>
                            <a:schemeClr val="tx1"/>
                          </a:solidFill>
                        </a:rPr>
                        <a:t>How can families have healthy relationships?</a:t>
                      </a:r>
                    </a:p>
                    <a:p>
                      <a:pPr marL="171450" indent="-171450" algn="l">
                        <a:buFont typeface="Arial" panose="020B0604020202020204" pitchFamily="34" charset="0"/>
                        <a:buChar char="•"/>
                      </a:pPr>
                      <a:r>
                        <a:rPr lang="en-GB" sz="900" b="0" i="0">
                          <a:solidFill>
                            <a:schemeClr val="tx1"/>
                          </a:solidFill>
                        </a:rPr>
                        <a:t>When does showing vulnerability in a relationship make you stronger?</a:t>
                      </a:r>
                    </a:p>
                    <a:p>
                      <a:pPr marL="171450" indent="-171450" algn="l">
                        <a:buFont typeface="Arial" panose="020B0604020202020204" pitchFamily="34" charset="0"/>
                        <a:buChar char="•"/>
                      </a:pPr>
                      <a:r>
                        <a:rPr lang="en-GB" sz="900" b="0" i="0">
                          <a:solidFill>
                            <a:schemeClr val="tx1"/>
                          </a:solidFill>
                        </a:rPr>
                        <a:t>How can we avoid pressuring other people?</a:t>
                      </a:r>
                    </a:p>
                    <a:p>
                      <a:pPr marL="171450" indent="-171450" algn="l">
                        <a:buFont typeface="Arial" panose="020B0604020202020204" pitchFamily="34" charset="0"/>
                        <a:buChar char="•"/>
                      </a:pPr>
                      <a:r>
                        <a:rPr lang="en-GB" sz="900" b="0" i="0">
                          <a:solidFill>
                            <a:schemeClr val="tx1"/>
                          </a:solidFill>
                        </a:rPr>
                        <a:t>How can we manage peer influence?</a:t>
                      </a:r>
                    </a:p>
                    <a:p>
                      <a:pPr marL="171450" indent="-171450" algn="l">
                        <a:buFont typeface="Arial" panose="020B0604020202020204" pitchFamily="34" charset="0"/>
                        <a:buChar char="•"/>
                      </a:pPr>
                      <a:r>
                        <a:rPr lang="en-GB" sz="900" b="0" i="0">
                          <a:solidFill>
                            <a:schemeClr val="tx1"/>
                          </a:solidFill>
                        </a:rPr>
                        <a:t>How can we manage feelings around change?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l"/>
                      <a:r>
                        <a:rPr lang="en-GB" sz="1000" b="1" i="0">
                          <a:solidFill>
                            <a:schemeClr val="tx1"/>
                          </a:solidFill>
                        </a:rPr>
                        <a:t>Understanding Myself with Others: Family, Connection and Future Pathways</a:t>
                      </a:r>
                    </a:p>
                    <a:p>
                      <a:pPr algn="l"/>
                      <a:endParaRPr lang="en-GB" sz="1000">
                        <a:solidFill>
                          <a:schemeClr val="tx1"/>
                        </a:solidFill>
                      </a:endParaRPr>
                    </a:p>
                    <a:p>
                      <a:pPr marL="171450" indent="-171450" algn="l">
                        <a:buFont typeface="Arial" panose="020B0604020202020204" pitchFamily="34" charset="0"/>
                        <a:buChar char="•"/>
                      </a:pPr>
                      <a:r>
                        <a:rPr lang="en-GB" sz="900" b="0" i="0">
                          <a:solidFill>
                            <a:schemeClr val="tx1"/>
                          </a:solidFill>
                        </a:rPr>
                        <a:t>Introduction to family relationships</a:t>
                      </a:r>
                    </a:p>
                    <a:p>
                      <a:pPr marL="171450" indent="-171450" algn="l">
                        <a:buFont typeface="Arial" panose="020B0604020202020204" pitchFamily="34" charset="0"/>
                        <a:buChar char="•"/>
                      </a:pPr>
                      <a:r>
                        <a:rPr lang="en-GB" sz="900" b="0" i="0">
                          <a:solidFill>
                            <a:schemeClr val="tx1"/>
                          </a:solidFill>
                        </a:rPr>
                        <a:t>Maintaining healthy family relationships</a:t>
                      </a:r>
                    </a:p>
                    <a:p>
                      <a:pPr marL="171450" indent="-171450" algn="l">
                        <a:buFont typeface="Arial" panose="020B0604020202020204" pitchFamily="34" charset="0"/>
                        <a:buChar char="•"/>
                      </a:pPr>
                      <a:r>
                        <a:rPr lang="en-GB" sz="900" b="0" i="0">
                          <a:solidFill>
                            <a:schemeClr val="tx1"/>
                          </a:solidFill>
                        </a:rPr>
                        <a:t>Careers Week: Pathways to the future that I want</a:t>
                      </a:r>
                    </a:p>
                    <a:p>
                      <a:pPr marL="171450" indent="-171450" algn="l">
                        <a:buFont typeface="Arial" panose="020B0604020202020204" pitchFamily="34" charset="0"/>
                        <a:buChar char="•"/>
                      </a:pPr>
                      <a:r>
                        <a:rPr lang="en-GB" sz="900" b="0" i="0">
                          <a:solidFill>
                            <a:schemeClr val="tx1"/>
                          </a:solidFill>
                        </a:rPr>
                        <a:t>Careers Week: Setting high expectations for the future</a:t>
                      </a:r>
                    </a:p>
                    <a:p>
                      <a:pPr marL="171450" indent="-171450" algn="l">
                        <a:buFont typeface="Arial" panose="020B0604020202020204" pitchFamily="34" charset="0"/>
                        <a:buChar char="•"/>
                      </a:pPr>
                      <a:r>
                        <a:rPr lang="en-GB" sz="900" b="0" i="0">
                          <a:solidFill>
                            <a:schemeClr val="tx1"/>
                          </a:solidFill>
                        </a:rPr>
                        <a:t>Careers Week: How do successful people achieve their goals?</a:t>
                      </a:r>
                    </a:p>
                    <a:p>
                      <a:pPr marL="171450" indent="-171450" algn="l">
                        <a:buFont typeface="Arial" panose="020B0604020202020204" pitchFamily="34" charset="0"/>
                        <a:buChar char="•"/>
                      </a:pPr>
                      <a:r>
                        <a:rPr lang="en-GB" sz="900" b="0" i="0">
                          <a:solidFill>
                            <a:schemeClr val="tx1"/>
                          </a:solidFill>
                        </a:rPr>
                        <a:t>Why is connection important in romantic relationships?</a:t>
                      </a:r>
                    </a:p>
                    <a:p>
                      <a:pPr marL="171450" indent="-171450" algn="l">
                        <a:buFont typeface="Arial" panose="020B0604020202020204" pitchFamily="34" charset="0"/>
                        <a:buChar char="•"/>
                      </a:pPr>
                      <a:r>
                        <a:rPr lang="en-GB" sz="900" b="0" i="0">
                          <a:solidFill>
                            <a:schemeClr val="tx1"/>
                          </a:solidFill>
                        </a:rPr>
                        <a:t>How do online cultures affect our connection to each other?</a:t>
                      </a:r>
                    </a:p>
                    <a:p>
                      <a:pPr marL="171450" indent="-171450" algn="l">
                        <a:buFont typeface="Arial" panose="020B0604020202020204" pitchFamily="34" charset="0"/>
                        <a:buChar char="•"/>
                      </a:pPr>
                      <a:r>
                        <a:rPr lang="en-GB" sz="900" b="0" i="0">
                          <a:solidFill>
                            <a:schemeClr val="tx1"/>
                          </a:solidFill>
                        </a:rPr>
                        <a:t>How can bystanders reduce sexual harassment?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l"/>
                      <a:r>
                        <a:rPr lang="en-GB" sz="1000" b="1" i="0">
                          <a:solidFill>
                            <a:schemeClr val="tx1"/>
                          </a:solidFill>
                        </a:rPr>
                        <a:t>Understanding Myself with Others: Boundaries, Consent and Identity</a:t>
                      </a:r>
                    </a:p>
                    <a:p>
                      <a:pPr algn="l"/>
                      <a:endParaRPr lang="en-GB" sz="1000">
                        <a:solidFill>
                          <a:schemeClr val="tx1"/>
                        </a:solidFill>
                      </a:endParaRPr>
                    </a:p>
                    <a:p>
                      <a:pPr marL="171450" indent="-171450" algn="l">
                        <a:buFont typeface="Arial" panose="020B0604020202020204" pitchFamily="34" charset="0"/>
                        <a:buChar char="•"/>
                      </a:pPr>
                      <a:r>
                        <a:rPr lang="en-GB" sz="900" b="0" i="0">
                          <a:solidFill>
                            <a:schemeClr val="tx1"/>
                          </a:solidFill>
                        </a:rPr>
                        <a:t>Unhealthy relationships, boundaries and consent</a:t>
                      </a:r>
                    </a:p>
                    <a:p>
                      <a:pPr marL="171450" indent="-171450" algn="l">
                        <a:buFont typeface="Arial" panose="020B0604020202020204" pitchFamily="34" charset="0"/>
                        <a:buChar char="•"/>
                      </a:pPr>
                      <a:r>
                        <a:rPr lang="en-GB" sz="900" b="0" i="0">
                          <a:solidFill>
                            <a:schemeClr val="tx1"/>
                          </a:solidFill>
                        </a:rPr>
                        <a:t>What are the impacts of domestic abuse on wellbeing?</a:t>
                      </a:r>
                    </a:p>
                    <a:p>
                      <a:pPr marL="171450" indent="-171450" algn="l">
                        <a:buFont typeface="Arial" panose="020B0604020202020204" pitchFamily="34" charset="0"/>
                        <a:buChar char="•"/>
                      </a:pPr>
                      <a:r>
                        <a:rPr lang="en-GB" sz="900" b="0" i="0">
                          <a:solidFill>
                            <a:schemeClr val="tx1"/>
                          </a:solidFill>
                        </a:rPr>
                        <a:t>What influences our sense of identity?</a:t>
                      </a:r>
                    </a:p>
                    <a:p>
                      <a:pPr marL="171450" indent="-171450" algn="l">
                        <a:buFont typeface="Arial" panose="020B0604020202020204" pitchFamily="34" charset="0"/>
                        <a:buChar char="•"/>
                      </a:pPr>
                      <a:r>
                        <a:rPr lang="en-GB" sz="900" b="0" i="0">
                          <a:solidFill>
                            <a:schemeClr val="tx1"/>
                          </a:solidFill>
                        </a:rPr>
                        <a:t>How are stereotypes used to spread hate and make money?</a:t>
                      </a:r>
                    </a:p>
                    <a:p>
                      <a:pPr marL="171450" indent="-171450" algn="l">
                        <a:buFont typeface="Arial" panose="020B0604020202020204" pitchFamily="34" charset="0"/>
                        <a:buChar char="•"/>
                      </a:pPr>
                      <a:r>
                        <a:rPr lang="en-GB" sz="900" b="0" i="0">
                          <a:solidFill>
                            <a:schemeClr val="tx1"/>
                          </a:solidFill>
                        </a:rPr>
                        <a:t>How do we build a feeling of belonging?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l"/>
                      <a:r>
                        <a:rPr lang="en-GB" sz="1000" b="1" i="0">
                          <a:solidFill>
                            <a:schemeClr val="tx1"/>
                          </a:solidFill>
                        </a:rPr>
                        <a:t>Understanding Myself within the World: Equality, Rights and Community</a:t>
                      </a:r>
                    </a:p>
                    <a:p>
                      <a:pPr algn="l"/>
                      <a:endParaRPr lang="en-GB" sz="1000">
                        <a:solidFill>
                          <a:schemeClr val="tx1"/>
                        </a:solidFill>
                      </a:endParaRPr>
                    </a:p>
                    <a:p>
                      <a:pPr marL="171450" indent="-171450" algn="l">
                        <a:buFont typeface="Arial" panose="020B0604020202020204" pitchFamily="34" charset="0"/>
                        <a:buChar char="•"/>
                      </a:pPr>
                      <a:r>
                        <a:rPr lang="en-GB" sz="900" b="0" i="0">
                          <a:solidFill>
                            <a:schemeClr val="tx1"/>
                          </a:solidFill>
                        </a:rPr>
                        <a:t>How can healthy communities make our lives better?</a:t>
                      </a:r>
                    </a:p>
                    <a:p>
                      <a:pPr marL="171450" indent="-171450" algn="l">
                        <a:buFont typeface="Arial" panose="020B0604020202020204" pitchFamily="34" charset="0"/>
                        <a:buChar char="•"/>
                      </a:pPr>
                      <a:r>
                        <a:rPr lang="en-GB" sz="900" b="0" i="0">
                          <a:solidFill>
                            <a:schemeClr val="tx1"/>
                          </a:solidFill>
                        </a:rPr>
                        <a:t>What is the impact of sexism?</a:t>
                      </a:r>
                    </a:p>
                    <a:p>
                      <a:pPr marL="171450" indent="-171450" algn="l">
                        <a:buFont typeface="Arial" panose="020B0604020202020204" pitchFamily="34" charset="0"/>
                        <a:buChar char="•"/>
                      </a:pPr>
                      <a:r>
                        <a:rPr lang="en-GB" sz="900" b="0" i="0">
                          <a:solidFill>
                            <a:schemeClr val="tx1"/>
                          </a:solidFill>
                        </a:rPr>
                        <a:t>Why does sexism still exist today?</a:t>
                      </a:r>
                    </a:p>
                    <a:p>
                      <a:pPr marL="171450" indent="-171450" algn="l">
                        <a:buFont typeface="Arial" panose="020B0604020202020204" pitchFamily="34" charset="0"/>
                        <a:buChar char="•"/>
                      </a:pPr>
                      <a:r>
                        <a:rPr lang="en-GB" sz="900" b="0" i="0">
                          <a:solidFill>
                            <a:schemeClr val="tx1"/>
                          </a:solidFill>
                        </a:rPr>
                        <a:t>How can we create an anti-discrimination school?</a:t>
                      </a:r>
                    </a:p>
                    <a:p>
                      <a:pPr marL="171450" indent="-171450" algn="l">
                        <a:buFont typeface="Arial" panose="020B0604020202020204" pitchFamily="34" charset="0"/>
                        <a:buChar char="•"/>
                      </a:pPr>
                      <a:r>
                        <a:rPr lang="en-GB" sz="900" b="0" i="0">
                          <a:solidFill>
                            <a:schemeClr val="tx1"/>
                          </a:solidFill>
                        </a:rPr>
                        <a:t>How can we talk about gender with respect?</a:t>
                      </a:r>
                    </a:p>
                    <a:p>
                      <a:pPr marL="171450" indent="-171450" algn="l">
                        <a:buFont typeface="Arial" panose="020B0604020202020204" pitchFamily="34" charset="0"/>
                        <a:buChar char="•"/>
                      </a:pPr>
                      <a:r>
                        <a:rPr lang="en-GB" sz="900" b="0" i="0">
                          <a:solidFill>
                            <a:schemeClr val="tx1"/>
                          </a:solidFill>
                        </a:rPr>
                        <a:t>What are my rights?</a:t>
                      </a:r>
                    </a:p>
                    <a:p>
                      <a:pPr marL="171450" indent="-171450" algn="l">
                        <a:buFont typeface="Arial" panose="020B0604020202020204" pitchFamily="34" charset="0"/>
                        <a:buChar char="•"/>
                      </a:pPr>
                      <a:r>
                        <a:rPr lang="en-GB" sz="900" b="0" i="0">
                          <a:solidFill>
                            <a:schemeClr val="tx1"/>
                          </a:solidFill>
                        </a:rPr>
                        <a:t>What impact can our online choices have?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l"/>
                      <a:r>
                        <a:rPr lang="en-GB" sz="1000" b="1" i="0">
                          <a:solidFill>
                            <a:schemeClr val="tx1"/>
                          </a:solidFill>
                        </a:rPr>
                        <a:t>Understanding Myself within the World: Online Influence and Money</a:t>
                      </a:r>
                    </a:p>
                    <a:p>
                      <a:pPr algn="l"/>
                      <a:endParaRPr lang="en-GB" sz="1000">
                        <a:solidFill>
                          <a:schemeClr val="tx1"/>
                        </a:solidFill>
                      </a:endParaRPr>
                    </a:p>
                    <a:p>
                      <a:pPr marL="171450" indent="-171450" algn="l">
                        <a:buFont typeface="Arial" panose="020B0604020202020204" pitchFamily="34" charset="0"/>
                        <a:buChar char="•"/>
                      </a:pPr>
                      <a:r>
                        <a:rPr lang="en-GB" sz="900" b="0" i="0">
                          <a:solidFill>
                            <a:schemeClr val="tx1"/>
                          </a:solidFill>
                        </a:rPr>
                        <a:t>What can be the impact of deepfakes?</a:t>
                      </a:r>
                    </a:p>
                    <a:p>
                      <a:pPr marL="171450" indent="-171450" algn="l">
                        <a:buFont typeface="Arial" panose="020B0604020202020204" pitchFamily="34" charset="0"/>
                        <a:buChar char="•"/>
                      </a:pPr>
                      <a:r>
                        <a:rPr lang="en-GB" sz="900" b="0" i="0">
                          <a:solidFill>
                            <a:schemeClr val="tx1"/>
                          </a:solidFill>
                        </a:rPr>
                        <a:t>How can we respond to online influence?</a:t>
                      </a:r>
                    </a:p>
                    <a:p>
                      <a:pPr marL="171450" indent="-171450" algn="l">
                        <a:buFont typeface="Arial" panose="020B0604020202020204" pitchFamily="34" charset="0"/>
                        <a:buChar char="•"/>
                      </a:pPr>
                      <a:r>
                        <a:rPr lang="en-GB" sz="900" b="0" i="0">
                          <a:solidFill>
                            <a:schemeClr val="tx1"/>
                          </a:solidFill>
                        </a:rPr>
                        <a:t>Why can being online feel addictive?</a:t>
                      </a:r>
                    </a:p>
                    <a:p>
                      <a:pPr marL="171450" indent="-171450" algn="l">
                        <a:buFont typeface="Arial" panose="020B0604020202020204" pitchFamily="34" charset="0"/>
                        <a:buChar char="•"/>
                      </a:pPr>
                      <a:r>
                        <a:rPr lang="en-GB" sz="900" b="0" i="0">
                          <a:solidFill>
                            <a:schemeClr val="tx1"/>
                          </a:solidFill>
                        </a:rPr>
                        <a:t>Making financial decisions that work for me</a:t>
                      </a:r>
                    </a:p>
                    <a:p>
                      <a:pPr marL="171450" indent="-171450" algn="l">
                        <a:buFont typeface="Arial" panose="020B0604020202020204" pitchFamily="34" charset="0"/>
                        <a:buChar char="•"/>
                      </a:pPr>
                      <a:r>
                        <a:rPr lang="en-GB" sz="900" b="0" i="0">
                          <a:solidFill>
                            <a:schemeClr val="tx1"/>
                          </a:solidFill>
                        </a:rPr>
                        <a:t>How do we avoid financial scams and exploitation?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754615946"/>
                  </a:ext>
                </a:extLst>
              </a:tr>
              <a:tr h="260000">
                <a:tc grid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a:solidFill>
                            <a:schemeClr val="tx1"/>
                          </a:solidFill>
                        </a:rPr>
                        <a:t>Links to British Values and SMSC (spiritual, moral, social and cultural) development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75000">
                          <a:srgbClr val="8ABD24"/>
                        </a:gs>
                        <a:gs pos="30000">
                          <a:srgbClr val="FBC900"/>
                        </a:gs>
                        <a:gs pos="100000">
                          <a:srgbClr val="00A1C8"/>
                        </a:gs>
                        <a:gs pos="0">
                          <a:srgbClr val="ED7D31"/>
                        </a:gs>
                      </a:gsLst>
                      <a:lin ang="10800000" scaled="1"/>
                    </a:gra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013363270"/>
                  </a:ext>
                </a:extLst>
              </a:tr>
              <a:tr h="1400000">
                <a:tc>
                  <a:txBody>
                    <a:bodyPr/>
                    <a:lstStyle/>
                    <a:p>
                      <a:pPr algn="l"/>
                      <a:r>
                        <a:rPr lang="en-GB" sz="900" b="0" i="0">
                          <a:solidFill>
                            <a:schemeClr val="tx1"/>
                          </a:solidFill>
                        </a:rPr>
                        <a:t>Upholds the rule of law and personal safety through learning about criminal exploitation and drug-related emergencies. Supports SMSC by developing emotional regulation, empathy and help-seeking behaviour, and by fostering a positive and accepting attitude towards bodies and difference.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a:r>
                        <a:rPr lang="en-GB" sz="900" b="0" i="0">
                          <a:solidFill>
                            <a:schemeClr val="tx1"/>
                          </a:solidFill>
                        </a:rPr>
                        <a:t>Promotes personal responsibility for health and altruism towards others through learning about donation. Supports SMSC by developing self-awareness, compassion and resilience, and by strengthening the moral confidence to resist peer influence and to avoid pressuring others.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a:r>
                        <a:rPr lang="en-GB" sz="900" b="0" i="0">
                          <a:solidFill>
                            <a:schemeClr val="tx1"/>
                          </a:solidFill>
                        </a:rPr>
                        <a:t>Promotes mutual respect and aspiration, alongside the law and expectations around harassment. Supports SMSC by developing empathy within families and relationships, social responsibility as an active bystander, and the self-belief and planning skills needed for future pathways.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a:r>
                        <a:rPr lang="en-GB" sz="900" b="0" i="0">
                          <a:solidFill>
                            <a:schemeClr val="tx1"/>
                          </a:solidFill>
                        </a:rPr>
                        <a:t>Upholds the rule of law and the protection of individual rights in relation to consent and domestic abuse. Supports SMSC by developing moral understanding of boundaries, critical awareness of how stereotypes are used to spread hate, and a secure sense of identity and belonging.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a:r>
                        <a:rPr lang="en-GB" sz="900" b="0" i="0">
                          <a:solidFill>
                            <a:schemeClr val="tx1"/>
                          </a:solidFill>
                        </a:rPr>
                        <a:t>Promotes tolerance, mutual respect and the rule of law through the study of rights, sexism and discrimination. Supports SMSC by developing cultural awareness, moral conviction and active citizenship, encouraging learners to shape a respectful and inclusive school and community.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a:r>
                        <a:rPr lang="en-GB" sz="900" b="0" i="0">
                          <a:solidFill>
                            <a:schemeClr val="tx1"/>
                          </a:solidFill>
                        </a:rPr>
                        <a:t>Promotes individual liberty and responsible decision-making about money and online influence. Supports SMSC by developing critical thinking about manipulated content, moral judgement about digital habits, and the practical financial capability needed to avoid scams and exploitation.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025185230"/>
                  </a:ext>
                </a:extLst>
              </a:tr>
            </a:tbl>
          </a:graphicData>
        </a:graphic>
      </p:graphicFrame>
      <p:sp>
        <p:nvSpPr>
          <p:cNvPr id="5" name="TextBox 4">
            <a:extLst>
              <a:ext uri="{FF2B5EF4-FFF2-40B4-BE49-F238E27FC236}">
                <a16:creationId xmlns:a16="http://schemas.microsoft.com/office/drawing/2014/main" id="{FAA351EE-8626-1528-4F1B-6E8C4B7DA23F}"/>
              </a:ext>
            </a:extLst>
          </p:cNvPr>
          <p:cNvSpPr txBox="1"/>
          <p:nvPr/>
        </p:nvSpPr>
        <p:spPr>
          <a:xfrm>
            <a:off x="196000" y="6092036"/>
            <a:ext cx="11800000" cy="484748"/>
          </a:xfrm>
          <a:prstGeom prst="rect">
            <a:avLst/>
          </a:prstGeom>
          <a:noFill/>
        </p:spPr>
        <p:txBody>
          <a:bodyPr wrap="square">
            <a:spAutoFit/>
          </a:bodyPr>
          <a:lstStyle/>
          <a:p>
            <a:pPr algn="l"/>
            <a:r>
              <a:rPr lang="en-GB" sz="850" b="0" i="1" dirty="0">
                <a:solidFill>
                  <a:schemeClr val="tx1"/>
                </a:solidFill>
              </a:rPr>
              <a:t>Adapting delivery: Nexus (MLD) and Mosaic (SLD) learners follow the same sequence of Life Lessons content. Mosaic classes cover the same objectives at a reduced depth and pace, with simplified language, symbol and visual support, concrete real-life examples, repetition and over-learning across sessions, and outcomes recorded through practical, spoken or supported responses. Teachers use their knowledge of individual learners, EHCP outcomes and safeguarding information to decide the level of detail, the pace of delivery and any content that requires a smaller-group or individual approach. Prerequisite knowledge is securely developed before more complex concepts are introduced.</a:t>
            </a:r>
          </a:p>
        </p:txBody>
      </p:sp>
    </p:spTree>
    <p:extLst>
      <p:ext uri="{BB962C8B-B14F-4D97-AF65-F5344CB8AC3E}">
        <p14:creationId xmlns:p14="http://schemas.microsoft.com/office/powerpoint/2010/main" val="11172697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B01640C-6ACF-41E6-A407-BF7E823BA499}"/>
              </a:ext>
            </a:extLst>
          </p:cNvPr>
          <p:cNvSpPr txBox="1">
            <a:spLocks/>
          </p:cNvSpPr>
          <p:nvPr/>
        </p:nvSpPr>
        <p:spPr>
          <a:xfrm>
            <a:off x="7300000" y="-1200"/>
            <a:ext cx="4800000" cy="1803969"/>
          </a:xfrm>
          <a:prstGeom prst="rect">
            <a:avLst/>
          </a:prstGeom>
        </p:spPr>
        <p:txBody>
          <a:bodyPr vert="horz" lIns="91440" tIns="45720" rIns="91440" bIns="45720" rtlCol="0" anchor="t">
            <a:normAutofit/>
          </a:bodyPr>
          <a:lstStyle>
            <a:lvl1pPr algn="ctr" defTabSz="1280160" rtl="0" eaLnBrk="1" latinLnBrk="0" hangingPunct="1">
              <a:lnSpc>
                <a:spcPct val="90000"/>
              </a:lnSpc>
              <a:spcBef>
                <a:spcPct val="0"/>
              </a:spcBef>
              <a:buNone/>
              <a:defRPr sz="8400" kern="1200">
                <a:solidFill>
                  <a:schemeClr val="tx1"/>
                </a:solidFill>
                <a:latin typeface="+mj-lt"/>
                <a:ea typeface="+mj-ea"/>
                <a:cs typeface="+mj-cs"/>
              </a:defRPr>
            </a:lvl1pPr>
          </a:lstStyle>
          <a:p>
            <a:pPr algn="l"/>
            <a:r>
              <a:rPr lang="en-GB" sz="2000" b="1" spc="300" dirty="0">
                <a:solidFill>
                  <a:srgbClr val="4D4D4D"/>
                </a:solidFill>
                <a:latin typeface="Calibri" panose="020F0502020204030204"/>
              </a:rPr>
              <a:t>KS3 RSHE Core Entitlement</a:t>
            </a:r>
          </a:p>
          <a:p>
            <a:pPr algn="l"/>
            <a:r>
              <a:rPr lang="en-GB" sz="1200" b="1" spc="0" dirty="0">
                <a:solidFill>
                  <a:srgbClr val="4D4D4D"/>
                </a:solidFill>
                <a:latin typeface="Calibri" panose="020F0502020204030204"/>
              </a:rPr>
              <a:t>Nexus and Mosaic Pathways: delivered annually to Year 9</a:t>
            </a:r>
          </a:p>
        </p:txBody>
      </p:sp>
      <p:pic>
        <p:nvPicPr>
          <p:cNvPr id="23" name="Picture 22">
            <a:extLst>
              <a:ext uri="{FF2B5EF4-FFF2-40B4-BE49-F238E27FC236}">
                <a16:creationId xmlns:a16="http://schemas.microsoft.com/office/drawing/2014/main" id="{65ABA3C5-2A79-4DCE-9810-530F13513A73}"/>
              </a:ext>
            </a:extLst>
          </p:cNvPr>
          <p:cNvPicPr>
            <a:picLocks noChangeAspect="1"/>
          </p:cNvPicPr>
          <p:nvPr/>
        </p:nvPicPr>
        <p:blipFill>
          <a:blip r:embed="rId2"/>
          <a:stretch>
            <a:fillRect/>
          </a:stretch>
        </p:blipFill>
        <p:spPr>
          <a:xfrm>
            <a:off x="86201" y="164500"/>
            <a:ext cx="1862826" cy="696208"/>
          </a:xfrm>
          <a:prstGeom prst="rect">
            <a:avLst/>
          </a:prstGeom>
        </p:spPr>
      </p:pic>
      <p:pic>
        <p:nvPicPr>
          <p:cNvPr id="24" name="Picture 23">
            <a:extLst>
              <a:ext uri="{FF2B5EF4-FFF2-40B4-BE49-F238E27FC236}">
                <a16:creationId xmlns:a16="http://schemas.microsoft.com/office/drawing/2014/main" id="{14298A57-6BBF-4745-9251-D1A3B46EEA92}"/>
              </a:ext>
            </a:extLst>
          </p:cNvPr>
          <p:cNvPicPr>
            <a:picLocks noChangeAspect="1"/>
          </p:cNvPicPr>
          <p:nvPr/>
        </p:nvPicPr>
        <p:blipFill>
          <a:blip r:embed="rId3"/>
          <a:stretch>
            <a:fillRect/>
          </a:stretch>
        </p:blipFill>
        <p:spPr>
          <a:xfrm>
            <a:off x="2159801" y="164500"/>
            <a:ext cx="1824126" cy="696208"/>
          </a:xfrm>
          <a:prstGeom prst="rect">
            <a:avLst/>
          </a:prstGeom>
        </p:spPr>
      </p:pic>
      <p:graphicFrame>
        <p:nvGraphicFramePr>
          <p:cNvPr id="2" name="Table 1">
            <a:extLst>
              <a:ext uri="{FF2B5EF4-FFF2-40B4-BE49-F238E27FC236}">
                <a16:creationId xmlns:a16="http://schemas.microsoft.com/office/drawing/2014/main" id="{64A8DE5A-1C2C-4CE9-B3F2-06D6D2522153}"/>
              </a:ext>
            </a:extLst>
          </p:cNvPr>
          <p:cNvGraphicFramePr>
            <a:graphicFrameLocks noGrp="1"/>
          </p:cNvGraphicFramePr>
          <p:nvPr>
            <p:extLst>
              <p:ext uri="{D42A27DB-BD31-4B8C-83A1-F6EECF244321}">
                <p14:modId xmlns:p14="http://schemas.microsoft.com/office/powerpoint/2010/main" val="4887851"/>
              </p:ext>
            </p:extLst>
          </p:nvPr>
        </p:nvGraphicFramePr>
        <p:xfrm>
          <a:off x="0" y="1052052"/>
          <a:ext cx="12192000" cy="518600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4194619406"/>
                    </a:ext>
                  </a:extLst>
                </a:gridCol>
                <a:gridCol w="2032000">
                  <a:extLst>
                    <a:ext uri="{9D8B030D-6E8A-4147-A177-3AD203B41FA5}">
                      <a16:colId xmlns:a16="http://schemas.microsoft.com/office/drawing/2014/main" val="1485385952"/>
                    </a:ext>
                  </a:extLst>
                </a:gridCol>
                <a:gridCol w="2032000">
                  <a:extLst>
                    <a:ext uri="{9D8B030D-6E8A-4147-A177-3AD203B41FA5}">
                      <a16:colId xmlns:a16="http://schemas.microsoft.com/office/drawing/2014/main" val="347678390"/>
                    </a:ext>
                  </a:extLst>
                </a:gridCol>
                <a:gridCol w="2032000">
                  <a:extLst>
                    <a:ext uri="{9D8B030D-6E8A-4147-A177-3AD203B41FA5}">
                      <a16:colId xmlns:a16="http://schemas.microsoft.com/office/drawing/2014/main" val="1544488923"/>
                    </a:ext>
                  </a:extLst>
                </a:gridCol>
                <a:gridCol w="2032000">
                  <a:extLst>
                    <a:ext uri="{9D8B030D-6E8A-4147-A177-3AD203B41FA5}">
                      <a16:colId xmlns:a16="http://schemas.microsoft.com/office/drawing/2014/main" val="429585465"/>
                    </a:ext>
                  </a:extLst>
                </a:gridCol>
                <a:gridCol w="2032000">
                  <a:extLst>
                    <a:ext uri="{9D8B030D-6E8A-4147-A177-3AD203B41FA5}">
                      <a16:colId xmlns:a16="http://schemas.microsoft.com/office/drawing/2014/main" val="1923915755"/>
                    </a:ext>
                  </a:extLst>
                </a:gridCol>
              </a:tblGrid>
              <a:tr h="260000">
                <a:tc>
                  <a:txBody>
                    <a:bodyPr/>
                    <a:lstStyle/>
                    <a:p>
                      <a:pPr algn="ctr"/>
                      <a:r>
                        <a:rPr lang="en-GB" sz="1200">
                          <a:solidFill>
                            <a:schemeClr val="tx1"/>
                          </a:solidFill>
                        </a:rPr>
                        <a:t>Autumn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Autumn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Spring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Spring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Summer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Summer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2064916613"/>
                  </a:ext>
                </a:extLst>
              </a:tr>
              <a:tr h="2900000">
                <a:tc>
                  <a:txBody>
                    <a:bodyPr/>
                    <a:lstStyle/>
                    <a:p>
                      <a:pPr algn="l"/>
                      <a:endParaRPr lang="en-GB" sz="9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l"/>
                      <a:r>
                        <a:rPr lang="en-GB" sz="1000" b="1" i="0">
                          <a:solidFill>
                            <a:schemeClr val="tx1"/>
                          </a:solidFill>
                        </a:rPr>
                        <a:t>Intimacy, Consent and Sexual Health (delivered annually to Year 9)</a:t>
                      </a:r>
                    </a:p>
                    <a:p>
                      <a:pPr algn="l"/>
                      <a:endParaRPr lang="en-GB" sz="1000">
                        <a:solidFill>
                          <a:schemeClr val="tx1"/>
                        </a:solidFill>
                      </a:endParaRPr>
                    </a:p>
                    <a:p>
                      <a:pPr marL="171450" indent="-171450" algn="l">
                        <a:buFont typeface="Arial" panose="020B0604020202020204" pitchFamily="34" charset="0"/>
                        <a:buChar char="•"/>
                      </a:pPr>
                      <a:r>
                        <a:rPr lang="en-GB" sz="900" b="0" i="0">
                          <a:solidFill>
                            <a:schemeClr val="tx1"/>
                          </a:solidFill>
                        </a:rPr>
                        <a:t>How can people understand their sexual desires?</a:t>
                      </a:r>
                    </a:p>
                    <a:p>
                      <a:pPr marL="171450" indent="-171450" algn="l">
                        <a:buFont typeface="Arial" panose="020B0604020202020204" pitchFamily="34" charset="0"/>
                        <a:buChar char="•"/>
                      </a:pPr>
                      <a:r>
                        <a:rPr lang="en-GB" sz="900" b="0" i="0">
                          <a:solidFill>
                            <a:schemeClr val="tx1"/>
                          </a:solidFill>
                        </a:rPr>
                        <a:t>What happens during sexual intercourse?</a:t>
                      </a:r>
                    </a:p>
                    <a:p>
                      <a:pPr marL="171450" indent="-171450" algn="l">
                        <a:buFont typeface="Arial" panose="020B0604020202020204" pitchFamily="34" charset="0"/>
                        <a:buChar char="•"/>
                      </a:pPr>
                      <a:r>
                        <a:rPr lang="en-GB" sz="900" b="0" i="0">
                          <a:solidFill>
                            <a:schemeClr val="tx1"/>
                          </a:solidFill>
                        </a:rPr>
                        <a:t>How do people decide if they are ready for romance and intimacy?</a:t>
                      </a:r>
                    </a:p>
                    <a:p>
                      <a:pPr marL="171450" indent="-171450" algn="l">
                        <a:buFont typeface="Arial" panose="020B0604020202020204" pitchFamily="34" charset="0"/>
                        <a:buChar char="•"/>
                      </a:pPr>
                      <a:r>
                        <a:rPr lang="en-GB" sz="900" b="0" i="0">
                          <a:solidFill>
                            <a:schemeClr val="tx1"/>
                          </a:solidFill>
                        </a:rPr>
                        <a:t>Why is sexual consent so important?</a:t>
                      </a:r>
                    </a:p>
                    <a:p>
                      <a:pPr marL="171450" indent="-171450" algn="l">
                        <a:buFont typeface="Arial" panose="020B0604020202020204" pitchFamily="34" charset="0"/>
                        <a:buChar char="•"/>
                      </a:pPr>
                      <a:r>
                        <a:rPr lang="en-GB" sz="900" b="0" i="0">
                          <a:solidFill>
                            <a:schemeClr val="tx1"/>
                          </a:solidFill>
                        </a:rPr>
                        <a:t>What choices do people make around using condoms?</a:t>
                      </a:r>
                    </a:p>
                    <a:p>
                      <a:pPr marL="171450" indent="-171450" algn="l">
                        <a:buFont typeface="Arial" panose="020B0604020202020204" pitchFamily="34" charset="0"/>
                        <a:buChar char="•"/>
                      </a:pPr>
                      <a:r>
                        <a:rPr lang="en-GB" sz="900" b="0" i="0">
                          <a:solidFill>
                            <a:schemeClr val="tx1"/>
                          </a:solidFill>
                        </a:rPr>
                        <a:t>How can people protect themselves and others from STIs?</a:t>
                      </a:r>
                    </a:p>
                    <a:p>
                      <a:pPr marL="171450" indent="-171450" algn="l">
                        <a:buFont typeface="Arial" panose="020B0604020202020204" pitchFamily="34" charset="0"/>
                        <a:buChar char="•"/>
                      </a:pPr>
                      <a:r>
                        <a:rPr lang="en-GB" sz="900" b="0" i="0">
                          <a:solidFill>
                            <a:schemeClr val="tx1"/>
                          </a:solidFill>
                        </a:rPr>
                        <a:t>What are the warning signs of unhealthy sexual behaviour?</a:t>
                      </a:r>
                    </a:p>
                    <a:p>
                      <a:pPr marL="171450" indent="-171450" algn="l">
                        <a:buFont typeface="Arial" panose="020B0604020202020204" pitchFamily="34" charset="0"/>
                        <a:buChar char="•"/>
                      </a:pPr>
                      <a:r>
                        <a:rPr lang="en-GB" sz="900" b="0" i="0">
                          <a:solidFill>
                            <a:schemeClr val="tx1"/>
                          </a:solidFill>
                        </a:rPr>
                        <a:t>What could be the impact of viewing pornography?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l"/>
                      <a:endParaRPr lang="en-GB" sz="9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l"/>
                      <a:endParaRPr lang="en-GB" sz="9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l"/>
                      <a:endParaRPr lang="en-GB" sz="9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l"/>
                      <a:endParaRPr lang="en-GB" sz="9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754615946"/>
                  </a:ext>
                </a:extLst>
              </a:tr>
              <a:tr h="260000">
                <a:tc grid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a:solidFill>
                            <a:schemeClr val="tx1"/>
                          </a:solidFill>
                        </a:rPr>
                        <a:t>Links to British Values and SMSC (spiritual, moral, social and cultural) development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75000">
                          <a:srgbClr val="8ABD24"/>
                        </a:gs>
                        <a:gs pos="30000">
                          <a:srgbClr val="FBC900"/>
                        </a:gs>
                        <a:gs pos="100000">
                          <a:srgbClr val="00A1C8"/>
                        </a:gs>
                        <a:gs pos="0">
                          <a:srgbClr val="ED7D31"/>
                        </a:gs>
                      </a:gsLst>
                      <a:lin ang="10800000" scaled="1"/>
                    </a:gra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013363270"/>
                  </a:ext>
                </a:extLst>
              </a:tr>
              <a:tr h="1400000">
                <a:tc>
                  <a:txBody>
                    <a:bodyPr/>
                    <a:lstStyle/>
                    <a:p>
                      <a:pPr algn="l"/>
                      <a:endParaRPr lang="en-GB" sz="9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a:r>
                        <a:rPr lang="en-GB" sz="900" b="0" i="0">
                          <a:solidFill>
                            <a:schemeClr val="tx1"/>
                          </a:solidFill>
                        </a:rPr>
                        <a:t>Delivered annually to Year 9 so that every learner receives this statutory RSE entitlement before the end of Key Stage 3, regardless of where they join the rolling programme. Upholds the rule of law and individual rights through the study of consent, and supports SMSC by developing moral reasoning, respect for self and others, and the knowledge and confidence to seek health advice and to recognise unhealthy sexual behaviour.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a:endParaRPr lang="en-GB" sz="9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a:endParaRPr lang="en-GB" sz="9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a:endParaRPr lang="en-GB" sz="9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a:endParaRPr lang="en-GB" sz="9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025185230"/>
                  </a:ext>
                </a:extLst>
              </a:tr>
            </a:tbl>
          </a:graphicData>
        </a:graphic>
      </p:graphicFrame>
      <p:sp>
        <p:nvSpPr>
          <p:cNvPr id="5" name="TextBox 4">
            <a:extLst>
              <a:ext uri="{FF2B5EF4-FFF2-40B4-BE49-F238E27FC236}">
                <a16:creationId xmlns:a16="http://schemas.microsoft.com/office/drawing/2014/main" id="{F9F807BC-5C8B-A08B-2A62-7C24279E2D13}"/>
              </a:ext>
            </a:extLst>
          </p:cNvPr>
          <p:cNvSpPr txBox="1"/>
          <p:nvPr/>
        </p:nvSpPr>
        <p:spPr>
          <a:xfrm>
            <a:off x="196000" y="6238052"/>
            <a:ext cx="11800000" cy="484748"/>
          </a:xfrm>
          <a:prstGeom prst="rect">
            <a:avLst/>
          </a:prstGeom>
          <a:noFill/>
        </p:spPr>
        <p:txBody>
          <a:bodyPr wrap="square">
            <a:spAutoFit/>
          </a:bodyPr>
          <a:lstStyle/>
          <a:p>
            <a:pPr algn="l"/>
            <a:r>
              <a:rPr lang="en-GB" sz="850" b="0" i="1" dirty="0">
                <a:solidFill>
                  <a:schemeClr val="tx1"/>
                </a:solidFill>
              </a:rPr>
              <a:t>Adapting delivery: Nexus (MLD) and Mosaic (SLD) learners follow the same sequence of Life Lessons content. Mosaic classes cover the same objectives at a reduced depth and pace, with simplified language, symbol and visual support, concrete real-life examples, repetition and over-learning across sessions, and outcomes recorded through practical, spoken or supported responses. Teachers use their knowledge of individual learners, EHCP outcomes and safeguarding information to decide the level of detail, the pace of delivery and any content that requires a smaller-group or individual approach. Prerequisite knowledge is securely developed before more complex concepts are introduced.</a:t>
            </a:r>
          </a:p>
        </p:txBody>
      </p:sp>
    </p:spTree>
    <p:extLst>
      <p:ext uri="{BB962C8B-B14F-4D97-AF65-F5344CB8AC3E}">
        <p14:creationId xmlns:p14="http://schemas.microsoft.com/office/powerpoint/2010/main" val="2406625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B01640C-6ACF-41E6-A407-BF7E823BA499}"/>
              </a:ext>
            </a:extLst>
          </p:cNvPr>
          <p:cNvSpPr txBox="1">
            <a:spLocks/>
          </p:cNvSpPr>
          <p:nvPr/>
        </p:nvSpPr>
        <p:spPr>
          <a:xfrm>
            <a:off x="7300000" y="-1200"/>
            <a:ext cx="4800000" cy="1803969"/>
          </a:xfrm>
          <a:prstGeom prst="rect">
            <a:avLst/>
          </a:prstGeom>
        </p:spPr>
        <p:txBody>
          <a:bodyPr vert="horz" lIns="91440" tIns="45720" rIns="91440" bIns="45720" rtlCol="0" anchor="t">
            <a:normAutofit/>
          </a:bodyPr>
          <a:lstStyle>
            <a:lvl1pPr algn="ctr" defTabSz="1280160" rtl="0" eaLnBrk="1" latinLnBrk="0" hangingPunct="1">
              <a:lnSpc>
                <a:spcPct val="90000"/>
              </a:lnSpc>
              <a:spcBef>
                <a:spcPct val="0"/>
              </a:spcBef>
              <a:buNone/>
              <a:defRPr sz="8400" kern="1200">
                <a:solidFill>
                  <a:schemeClr val="tx1"/>
                </a:solidFill>
                <a:latin typeface="+mj-lt"/>
                <a:ea typeface="+mj-ea"/>
                <a:cs typeface="+mj-cs"/>
              </a:defRPr>
            </a:lvl1pPr>
          </a:lstStyle>
          <a:p>
            <a:pPr algn="l"/>
            <a:r>
              <a:rPr lang="en-GB" sz="2000" b="1" spc="300" dirty="0">
                <a:solidFill>
                  <a:srgbClr val="4D4D4D"/>
                </a:solidFill>
                <a:latin typeface="Calibri" panose="020F0502020204030204"/>
              </a:rPr>
              <a:t>KS3 Kaleidoscope year A  Sequencing</a:t>
            </a:r>
          </a:p>
        </p:txBody>
      </p:sp>
      <p:pic>
        <p:nvPicPr>
          <p:cNvPr id="23" name="Picture 22">
            <a:extLst>
              <a:ext uri="{FF2B5EF4-FFF2-40B4-BE49-F238E27FC236}">
                <a16:creationId xmlns:a16="http://schemas.microsoft.com/office/drawing/2014/main" id="{65ABA3C5-2A79-4DCE-9810-530F13513A73}"/>
              </a:ext>
            </a:extLst>
          </p:cNvPr>
          <p:cNvPicPr>
            <a:picLocks noChangeAspect="1"/>
          </p:cNvPicPr>
          <p:nvPr/>
        </p:nvPicPr>
        <p:blipFill>
          <a:blip r:embed="rId2"/>
          <a:stretch>
            <a:fillRect/>
          </a:stretch>
        </p:blipFill>
        <p:spPr>
          <a:xfrm>
            <a:off x="86201" y="164500"/>
            <a:ext cx="1862826" cy="696208"/>
          </a:xfrm>
          <a:prstGeom prst="rect">
            <a:avLst/>
          </a:prstGeom>
        </p:spPr>
      </p:pic>
      <p:pic>
        <p:nvPicPr>
          <p:cNvPr id="24" name="Picture 23">
            <a:extLst>
              <a:ext uri="{FF2B5EF4-FFF2-40B4-BE49-F238E27FC236}">
                <a16:creationId xmlns:a16="http://schemas.microsoft.com/office/drawing/2014/main" id="{14298A57-6BBF-4745-9251-D1A3B46EEA92}"/>
              </a:ext>
            </a:extLst>
          </p:cNvPr>
          <p:cNvPicPr>
            <a:picLocks noChangeAspect="1"/>
          </p:cNvPicPr>
          <p:nvPr/>
        </p:nvPicPr>
        <p:blipFill>
          <a:blip r:embed="rId3"/>
          <a:stretch>
            <a:fillRect/>
          </a:stretch>
        </p:blipFill>
        <p:spPr>
          <a:xfrm>
            <a:off x="2159801" y="164500"/>
            <a:ext cx="1824126" cy="696208"/>
          </a:xfrm>
          <a:prstGeom prst="rect">
            <a:avLst/>
          </a:prstGeom>
        </p:spPr>
      </p:pic>
      <p:graphicFrame>
        <p:nvGraphicFramePr>
          <p:cNvPr id="2" name="Table 1">
            <a:extLst>
              <a:ext uri="{FF2B5EF4-FFF2-40B4-BE49-F238E27FC236}">
                <a16:creationId xmlns:a16="http://schemas.microsoft.com/office/drawing/2014/main" id="{64A8DE5A-1C2C-4CE9-B3F2-06D6D2522153}"/>
              </a:ext>
            </a:extLst>
          </p:cNvPr>
          <p:cNvGraphicFramePr>
            <a:graphicFrameLocks noGrp="1"/>
          </p:cNvGraphicFramePr>
          <p:nvPr>
            <p:extLst>
              <p:ext uri="{D42A27DB-BD31-4B8C-83A1-F6EECF244321}">
                <p14:modId xmlns:p14="http://schemas.microsoft.com/office/powerpoint/2010/main" val="3847845482"/>
              </p:ext>
            </p:extLst>
          </p:nvPr>
        </p:nvGraphicFramePr>
        <p:xfrm>
          <a:off x="0" y="1052052"/>
          <a:ext cx="12192000" cy="7544267"/>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4194619406"/>
                    </a:ext>
                  </a:extLst>
                </a:gridCol>
                <a:gridCol w="2032000">
                  <a:extLst>
                    <a:ext uri="{9D8B030D-6E8A-4147-A177-3AD203B41FA5}">
                      <a16:colId xmlns:a16="http://schemas.microsoft.com/office/drawing/2014/main" val="1485385952"/>
                    </a:ext>
                  </a:extLst>
                </a:gridCol>
                <a:gridCol w="2032000">
                  <a:extLst>
                    <a:ext uri="{9D8B030D-6E8A-4147-A177-3AD203B41FA5}">
                      <a16:colId xmlns:a16="http://schemas.microsoft.com/office/drawing/2014/main" val="347678390"/>
                    </a:ext>
                  </a:extLst>
                </a:gridCol>
                <a:gridCol w="2032000">
                  <a:extLst>
                    <a:ext uri="{9D8B030D-6E8A-4147-A177-3AD203B41FA5}">
                      <a16:colId xmlns:a16="http://schemas.microsoft.com/office/drawing/2014/main" val="1544488923"/>
                    </a:ext>
                  </a:extLst>
                </a:gridCol>
                <a:gridCol w="2032000">
                  <a:extLst>
                    <a:ext uri="{9D8B030D-6E8A-4147-A177-3AD203B41FA5}">
                      <a16:colId xmlns:a16="http://schemas.microsoft.com/office/drawing/2014/main" val="429585465"/>
                    </a:ext>
                  </a:extLst>
                </a:gridCol>
                <a:gridCol w="2032000">
                  <a:extLst>
                    <a:ext uri="{9D8B030D-6E8A-4147-A177-3AD203B41FA5}">
                      <a16:colId xmlns:a16="http://schemas.microsoft.com/office/drawing/2014/main" val="1923915755"/>
                    </a:ext>
                  </a:extLst>
                </a:gridCol>
              </a:tblGrid>
              <a:tr h="391631">
                <a:tc>
                  <a:txBody>
                    <a:bodyPr/>
                    <a:lstStyle/>
                    <a:p>
                      <a:pPr algn="ctr"/>
                      <a:r>
                        <a:rPr lang="en-GB" sz="1200">
                          <a:solidFill>
                            <a:schemeClr val="tx1"/>
                          </a:solidFill>
                        </a:rPr>
                        <a:t>Autumn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Autumn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Spring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Spring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Summer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Summer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2064916613"/>
                  </a:ext>
                </a:extLst>
              </a:tr>
              <a:tr h="2408304">
                <a:tc>
                  <a:txBody>
                    <a:bodyPr/>
                    <a:lstStyle/>
                    <a:p>
                      <a:pPr>
                        <a:lnSpc>
                          <a:spcPct val="107000"/>
                        </a:lnSpc>
                        <a:spcAft>
                          <a:spcPts val="800"/>
                        </a:spcAft>
                      </a:pPr>
                      <a:r>
                        <a:rPr lang="en-GB" sz="1050" b="1" dirty="0">
                          <a:effectLst/>
                          <a:latin typeface="Calibri" panose="020F0502020204030204" pitchFamily="34" charset="0"/>
                          <a:ea typeface="Calibri" panose="020F0502020204030204" pitchFamily="34" charset="0"/>
                          <a:cs typeface="Times New Roman" panose="02020603050405020304" pitchFamily="18" charset="0"/>
                        </a:rPr>
                        <a:t>CG3 Healthy/ Unhealthy Relationship Behaviours</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r>
                        <a:rPr lang="en-US" sz="1050" dirty="0"/>
                        <a:t>Respond with curiosity to information about positive relationships in our lives.</a:t>
                      </a:r>
                    </a:p>
                    <a:p>
                      <a:pPr marL="171450" indent="-171450">
                        <a:buFont typeface="Arial" panose="020B0604020202020204" pitchFamily="34" charset="0"/>
                        <a:buChar char="•"/>
                      </a:pPr>
                      <a:r>
                        <a:rPr lang="en-US" sz="1050" dirty="0"/>
                        <a:t>Identify key features and expectations of positive friendships and how they make us feel.</a:t>
                      </a:r>
                    </a:p>
                    <a:p>
                      <a:pPr marL="171450" indent="-171450">
                        <a:buFont typeface="Arial" panose="020B0604020202020204" pitchFamily="34" charset="0"/>
                        <a:buChar char="•"/>
                      </a:pPr>
                      <a:r>
                        <a:rPr lang="en-US" sz="1050" dirty="0" err="1"/>
                        <a:t>Recognise</a:t>
                      </a:r>
                      <a:r>
                        <a:rPr lang="en-US" sz="1050" dirty="0"/>
                        <a:t> situations where someone's </a:t>
                      </a:r>
                      <a:r>
                        <a:rPr lang="en-US" sz="1050" dirty="0" err="1"/>
                        <a:t>behaviour</a:t>
                      </a:r>
                      <a:r>
                        <a:rPr lang="en-US" sz="1050" dirty="0"/>
                        <a:t> may make us feel upset or uncomfortable.</a:t>
                      </a:r>
                    </a:p>
                    <a:p>
                      <a:pPr marL="171450" indent="-171450">
                        <a:buFont typeface="Arial" panose="020B0604020202020204" pitchFamily="34" charset="0"/>
                        <a:buChar char="•"/>
                      </a:pPr>
                      <a:r>
                        <a:rPr lang="en-US" sz="1050" dirty="0"/>
                        <a:t>Describe positive qualities that people bring to healthy relationships, such as kindness and support.</a:t>
                      </a:r>
                      <a:endParaRPr lang="en-GB" sz="1050" dirty="0"/>
                    </a:p>
                    <a:p>
                      <a:endParaRPr lang="en-GB"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HL2 Mental Wellbeing</a:t>
                      </a:r>
                    </a:p>
                    <a:p>
                      <a:pPr marL="171450" indent="-171450">
                        <a:spcAft>
                          <a:spcPts val="0"/>
                        </a:spcAft>
                        <a:buFont typeface="Arial" panose="020B0604020202020204" pitchFamily="34" charset="0"/>
                        <a:buChar char="•"/>
                      </a:pPr>
                      <a:r>
                        <a:rPr lang="en-US" sz="1050" dirty="0"/>
                        <a:t>Respond to information about activities we enjoy that help us feel calm and relaxed.</a:t>
                      </a:r>
                    </a:p>
                    <a:p>
                      <a:pPr marL="171450" indent="-171450">
                        <a:buFont typeface="Arial" panose="020B0604020202020204" pitchFamily="34" charset="0"/>
                        <a:buChar char="•"/>
                      </a:pPr>
                      <a:r>
                        <a:rPr lang="en-US" sz="1050" dirty="0"/>
                        <a:t>Identify things we can do to support ourselves when feeling worried or stressed.</a:t>
                      </a:r>
                      <a:endParaRPr kumimoji="0" lang="en-GB" sz="105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HL3 Physical Activity</a:t>
                      </a:r>
                      <a:endParaRPr kumimoji="0" lang="en-GB" sz="1050" b="0" i="0" u="none" strike="noStrike" kern="1200" cap="none" spc="0" normalizeH="0" baseline="0" noProof="0" dirty="0">
                        <a:ln>
                          <a:noFill/>
                        </a:ln>
                        <a:solidFill>
                          <a:prstClr val="black"/>
                        </a:solidFill>
                        <a:effectLst/>
                        <a:uLnTx/>
                        <a:uFillTx/>
                        <a:latin typeface="+mn-lt"/>
                        <a:ea typeface="+mn-ea"/>
                        <a:cs typeface="+mn-cs"/>
                      </a:endParaRPr>
                    </a:p>
                    <a:p>
                      <a:pPr marL="171450" indent="-171450">
                        <a:buFont typeface="Arial" panose="020B0604020202020204" pitchFamily="34" charset="0"/>
                        <a:buChar char="•"/>
                      </a:pPr>
                      <a:r>
                        <a:rPr lang="en-US" sz="1050" dirty="0"/>
                        <a:t>Respond to information about different types of physical activity and exercise.</a:t>
                      </a:r>
                    </a:p>
                    <a:p>
                      <a:pPr marL="171450" indent="-171450">
                        <a:buFont typeface="Arial" panose="020B0604020202020204" pitchFamily="34" charset="0"/>
                        <a:buChar char="•"/>
                      </a:pPr>
                      <a:r>
                        <a:rPr lang="en-US" sz="1050" dirty="0"/>
                        <a:t>Identify various forms of physical activity, including personal </a:t>
                      </a:r>
                      <a:r>
                        <a:rPr lang="en-US" sz="1050" dirty="0" err="1"/>
                        <a:t>favourites</a:t>
                      </a:r>
                      <a:r>
                        <a:rPr lang="en-US" sz="1050" dirty="0"/>
                        <a:t>.</a:t>
                      </a:r>
                    </a:p>
                    <a:p>
                      <a:pPr marL="171450" indent="-171450">
                        <a:buFont typeface="Arial" panose="020B0604020202020204" pitchFamily="34" charset="0"/>
                        <a:buChar char="•"/>
                      </a:pPr>
                      <a:r>
                        <a:rPr lang="en-US" sz="1050" dirty="0" err="1"/>
                        <a:t>Recognise</a:t>
                      </a:r>
                      <a:r>
                        <a:rPr lang="en-US" sz="1050" dirty="0"/>
                        <a:t> the benefits of being physically active.</a:t>
                      </a:r>
                    </a:p>
                    <a:p>
                      <a:pPr marL="171450" indent="-171450">
                        <a:buFont typeface="Arial" panose="020B0604020202020204" pitchFamily="34" charset="0"/>
                        <a:buChar char="•"/>
                      </a:pPr>
                      <a:r>
                        <a:rPr lang="en-US" sz="1050" dirty="0"/>
                        <a:t>Understand the possible consequences of not being physically active.</a:t>
                      </a:r>
                    </a:p>
                    <a:p>
                      <a:endParaRPr lang="en-GB"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GB" sz="1050" b="1" dirty="0">
                          <a:effectLst/>
                          <a:latin typeface="Calibri" panose="020F0502020204030204" pitchFamily="34" charset="0"/>
                          <a:ea typeface="Calibri" panose="020F0502020204030204" pitchFamily="34" charset="0"/>
                          <a:cs typeface="Times New Roman" panose="02020603050405020304" pitchFamily="18" charset="0"/>
                        </a:rPr>
                        <a:t>HL6, HL7 Medicinal Drugs, alcohol and tobacco</a:t>
                      </a:r>
                    </a:p>
                    <a:p>
                      <a:pPr marL="171450" indent="-171450">
                        <a:lnSpc>
                          <a:spcPct val="107000"/>
                        </a:lnSpc>
                        <a:spcAft>
                          <a:spcPts val="0"/>
                        </a:spcAft>
                        <a:buFont typeface="Arial" panose="020B0604020202020204" pitchFamily="34" charset="0"/>
                        <a:buChar char="•"/>
                      </a:pPr>
                      <a:r>
                        <a:rPr lang="en-US" sz="1050" dirty="0"/>
                        <a:t>Respond to information about different health professionals (doctors, dentists, nurses) and how they take care of us.</a:t>
                      </a:r>
                    </a:p>
                    <a:p>
                      <a:pPr marL="171450" indent="-171450">
                        <a:spcAft>
                          <a:spcPts val="0"/>
                        </a:spcAft>
                        <a:buFont typeface="Arial" panose="020B0604020202020204" pitchFamily="34" charset="0"/>
                        <a:buChar char="•"/>
                      </a:pPr>
                      <a:r>
                        <a:rPr lang="en-US" sz="1050" dirty="0" err="1"/>
                        <a:t>Recognise</a:t>
                      </a:r>
                      <a:r>
                        <a:rPr lang="en-US" sz="1050" dirty="0"/>
                        <a:t> what is meant by a ‘medicine’.</a:t>
                      </a:r>
                    </a:p>
                    <a:p>
                      <a:pPr marL="171450" indent="-171450">
                        <a:buFont typeface="Arial" panose="020B0604020202020204" pitchFamily="34" charset="0"/>
                        <a:buChar char="•"/>
                      </a:pPr>
                      <a:r>
                        <a:rPr lang="en-US" sz="1050" dirty="0"/>
                        <a:t>Respond to information about taking care of our body.</a:t>
                      </a:r>
                    </a:p>
                    <a:p>
                      <a:pPr marL="171450" indent="-171450">
                        <a:buFont typeface="Arial" panose="020B0604020202020204" pitchFamily="34" charset="0"/>
                        <a:buChar char="•"/>
                      </a:pPr>
                      <a:r>
                        <a:rPr lang="en-US" sz="1050" dirty="0"/>
                        <a:t>Identify substances that people might swallow, drink or inhale that could be harmful to their health.</a:t>
                      </a:r>
                    </a:p>
                    <a:p>
                      <a:pPr marL="171450" indent="-171450">
                        <a:buFont typeface="Arial" panose="020B0604020202020204" pitchFamily="34" charset="0"/>
                        <a:buChar char="•"/>
                      </a:pPr>
                      <a:r>
                        <a:rPr lang="en-US" sz="1050" dirty="0"/>
                        <a:t>Describe what alcohol is and how alcoholic drinks differ from non-alcoholic drinks</a:t>
                      </a:r>
                    </a:p>
                    <a:p>
                      <a:endParaRPr lang="en-GB"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nSpc>
                          <a:spcPct val="107000"/>
                        </a:lnSpc>
                        <a:spcAft>
                          <a:spcPts val="800"/>
                        </a:spcAft>
                      </a:pPr>
                      <a:r>
                        <a:rPr lang="en-GB" sz="1050" b="1" dirty="0">
                          <a:effectLst/>
                          <a:latin typeface="Calibri" panose="020F0502020204030204" pitchFamily="34" charset="0"/>
                          <a:ea typeface="Calibri" panose="020F0502020204030204" pitchFamily="34" charset="0"/>
                          <a:cs typeface="Times New Roman" panose="02020603050405020304" pitchFamily="18" charset="0"/>
                        </a:rPr>
                        <a:t>SA3 Prejudice and discrimination</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r>
                        <a:rPr lang="en-US" sz="1050" dirty="0"/>
                        <a:t>Respond to information about people who are different from us in various ways.</a:t>
                      </a:r>
                    </a:p>
                    <a:p>
                      <a:pPr marL="171450" indent="-171450">
                        <a:buFont typeface="Arial" panose="020B0604020202020204" pitchFamily="34" charset="0"/>
                        <a:buChar char="•"/>
                      </a:pPr>
                      <a:r>
                        <a:rPr lang="en-US" sz="1050" dirty="0"/>
                        <a:t>Describe the importance of treating others with kindness and fairness.</a:t>
                      </a:r>
                    </a:p>
                    <a:p>
                      <a:pPr marL="171450" indent="-171450">
                        <a:buFont typeface="Arial" panose="020B0604020202020204" pitchFamily="34" charset="0"/>
                        <a:buChar char="•"/>
                      </a:pPr>
                      <a:r>
                        <a:rPr lang="en-US" sz="1050" dirty="0" err="1"/>
                        <a:t>Recognise</a:t>
                      </a:r>
                      <a:r>
                        <a:rPr lang="en-US" sz="1050" dirty="0"/>
                        <a:t> that everyone is unique and should not be treated unfairly.</a:t>
                      </a:r>
                    </a:p>
                    <a:p>
                      <a:pPr marL="171450" indent="-171450">
                        <a:buFont typeface="Arial" panose="020B0604020202020204" pitchFamily="34" charset="0"/>
                        <a:buChar char="•"/>
                      </a:pPr>
                      <a:r>
                        <a:rPr lang="en-US" sz="1050" dirty="0"/>
                        <a:t>Understand the meaning of prejudice and discrimination.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r>
                        <a:rPr lang="en-GB" sz="1050" b="1" dirty="0">
                          <a:effectLst/>
                          <a:latin typeface="Calibri" panose="020F0502020204030204" pitchFamily="34" charset="0"/>
                          <a:ea typeface="Calibri" panose="020F0502020204030204" pitchFamily="34" charset="0"/>
                          <a:cs typeface="Times New Roman" panose="02020603050405020304" pitchFamily="18" charset="0"/>
                        </a:rPr>
                        <a:t>WILI5 Managing Finances</a:t>
                      </a:r>
                    </a:p>
                    <a:p>
                      <a:endParaRPr lang="en-GB" sz="1050" b="1"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r>
                        <a:rPr lang="en-US" sz="1050" dirty="0"/>
                        <a:t>Respond with curiosity to adult modelling of the uses of money.</a:t>
                      </a:r>
                    </a:p>
                    <a:p>
                      <a:pPr marL="171450" indent="-171450">
                        <a:buFont typeface="Arial" panose="020B0604020202020204" pitchFamily="34" charset="0"/>
                        <a:buChar char="•"/>
                      </a:pPr>
                      <a:r>
                        <a:rPr lang="en-US" sz="1050" dirty="0"/>
                        <a:t>Describe in simple terms what money is and how it is used.</a:t>
                      </a:r>
                    </a:p>
                    <a:p>
                      <a:pPr marL="171450" indent="-171450">
                        <a:buFont typeface="Arial" panose="020B0604020202020204" pitchFamily="34" charset="0"/>
                        <a:buChar char="•"/>
                      </a:pPr>
                      <a:r>
                        <a:rPr lang="en-US" sz="1050" dirty="0" err="1"/>
                        <a:t>Recognise</a:t>
                      </a:r>
                      <a:r>
                        <a:rPr lang="en-US" sz="1050" dirty="0"/>
                        <a:t> that money we get from cash machines or through ‘cashback’ in the supermarket etc. is our money.</a:t>
                      </a:r>
                      <a:endParaRPr lang="en-GB"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GB" sz="105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SSS4 Keeping Safe Online</a:t>
                      </a:r>
                      <a:endParaRPr kumimoji="0" lang="en-GB" sz="105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171450" indent="-171450">
                        <a:spcBef>
                          <a:spcPts val="0"/>
                        </a:spcBef>
                        <a:spcAft>
                          <a:spcPts val="0"/>
                        </a:spcAft>
                        <a:buFont typeface="Arial" panose="020B0604020202020204" pitchFamily="34" charset="0"/>
                        <a:buChar char="•"/>
                      </a:pPr>
                      <a:r>
                        <a:rPr lang="en-US" sz="1050" dirty="0"/>
                        <a:t>Respond with curiosity to stimuli about different ways of keeping safe online.</a:t>
                      </a:r>
                    </a:p>
                    <a:p>
                      <a:pPr marL="171450" indent="-171450">
                        <a:spcBef>
                          <a:spcPts val="0"/>
                        </a:spcBef>
                        <a:spcAft>
                          <a:spcPts val="0"/>
                        </a:spcAft>
                        <a:buFont typeface="Arial" panose="020B0604020202020204" pitchFamily="34" charset="0"/>
                        <a:buChar char="•"/>
                      </a:pPr>
                      <a:r>
                        <a:rPr lang="en-US" sz="1050" dirty="0"/>
                        <a:t>Describe what keeping safe online means.</a:t>
                      </a:r>
                      <a:endParaRPr kumimoji="0" lang="en-GB" sz="105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spcAft>
                          <a:spcPts val="0"/>
                        </a:spcAft>
                      </a:pPr>
                      <a:r>
                        <a:rPr lang="en-GB" sz="1050" b="1" dirty="0">
                          <a:effectLst/>
                          <a:latin typeface="Calibri" panose="020F0502020204030204" pitchFamily="34" charset="0"/>
                          <a:ea typeface="Calibri" panose="020F0502020204030204" pitchFamily="34" charset="0"/>
                          <a:cs typeface="Times New Roman" panose="02020603050405020304" pitchFamily="18" charset="0"/>
                        </a:rPr>
                        <a:t>SSS5 Emergency situations</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spcBef>
                          <a:spcPts val="0"/>
                        </a:spcBef>
                        <a:spcAft>
                          <a:spcPts val="0"/>
                        </a:spcAft>
                        <a:buFont typeface="Arial" panose="020B0604020202020204" pitchFamily="34" charset="0"/>
                        <a:buChar char="•"/>
                      </a:pPr>
                      <a:r>
                        <a:rPr lang="en-US" sz="1050" dirty="0"/>
                        <a:t>Respond with curiosity to information about individuals who ensure safety at school and home.</a:t>
                      </a:r>
                    </a:p>
                    <a:p>
                      <a:pPr marL="171450" indent="-171450">
                        <a:buFont typeface="Arial" panose="020B0604020202020204" pitchFamily="34" charset="0"/>
                        <a:buChar char="•"/>
                      </a:pPr>
                      <a:r>
                        <a:rPr lang="en-US" sz="1050" dirty="0"/>
                        <a:t>Identify rules and procedures in school that promote safety.</a:t>
                      </a:r>
                    </a:p>
                    <a:p>
                      <a:pPr marL="171450" indent="-171450">
                        <a:buFont typeface="Arial" panose="020B0604020202020204" pitchFamily="34" charset="0"/>
                        <a:buChar char="•"/>
                      </a:pPr>
                      <a:r>
                        <a:rPr lang="en-US" sz="1050" dirty="0" err="1"/>
                        <a:t>Recognise</a:t>
                      </a:r>
                      <a:r>
                        <a:rPr lang="en-US" sz="1050" dirty="0"/>
                        <a:t> examples of school procedures, such as emergency drills and safety rules.</a:t>
                      </a:r>
                    </a:p>
                    <a:p>
                      <a:pPr marL="171450" indent="-171450">
                        <a:buFont typeface="Arial" panose="020B0604020202020204" pitchFamily="34" charset="0"/>
                        <a:buChar char="•"/>
                      </a:pPr>
                      <a:r>
                        <a:rPr lang="en-US" sz="1050" dirty="0"/>
                        <a:t>Know how to report an accident at school.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754615946"/>
                  </a:ext>
                </a:extLst>
              </a:tr>
              <a:tr h="405380">
                <a:tc grid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dirty="0">
                          <a:solidFill>
                            <a:schemeClr val="tx1"/>
                          </a:solidFill>
                        </a:rPr>
                        <a:t>Links to British Values and SMSC (spiritual, moral, social and cultural) development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75000">
                          <a:srgbClr val="8ABD24"/>
                        </a:gs>
                        <a:gs pos="30000">
                          <a:srgbClr val="FBC900"/>
                        </a:gs>
                        <a:gs pos="100000">
                          <a:srgbClr val="00A1C8"/>
                        </a:gs>
                        <a:gs pos="0">
                          <a:srgbClr val="ED7D31"/>
                        </a:gs>
                      </a:gsLst>
                      <a:lin ang="10800000" scaled="1"/>
                    </a:gra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013363270"/>
                  </a:ext>
                </a:extLst>
              </a:tr>
              <a:tr h="47013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Links to British Values (BV) by promoting respect, tolerance, and understanding in relationships. It links with SMSC by fostering emotional intelligence, moral awareness, and social responsibility in personal interactions.</a:t>
                      </a:r>
                      <a:endParaRPr lang="en-GB" sz="1000" dirty="0"/>
                    </a:p>
                    <a:p>
                      <a:endParaRPr lang="en-GB"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Links to British Values (BV) by promoting individual well-being, personal responsibility, and community support. It links with SMSC by fostering emotional awareness, moral responsibility, and social care for mental and physical health.</a:t>
                      </a:r>
                      <a:endParaRPr lang="en-GB" sz="1000" dirty="0"/>
                    </a:p>
                    <a:p>
                      <a:endParaRPr lang="en-GB"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en-US" sz="1000"/>
                        <a:t>Supports British Values by promoting individual responsibility, the rule of law, and respect for health. It enhances SMSC by fostering moral understanding, personal well-being, and social responsibility, helping pupils make informed choices about substances and seek help when needed.</a:t>
                      </a:r>
                      <a:endParaRPr lang="en-GB" sz="1000"/>
                    </a:p>
                    <a:p>
                      <a:endParaRPr lang="en-GB" sz="1000"/>
                    </a:p>
                    <a:p>
                      <a:endParaRPr lang="en-GB" sz="1000"/>
                    </a:p>
                    <a:p>
                      <a:endParaRPr lang="en-GB" sz="1000"/>
                    </a:p>
                    <a:p>
                      <a:endParaRPr lang="en-GB" sz="1000"/>
                    </a:p>
                    <a:p>
                      <a:endParaRPr lang="en-GB" sz="1000"/>
                    </a:p>
                    <a:p>
                      <a:endParaRPr lang="en-GB" sz="1000"/>
                    </a:p>
                    <a:p>
                      <a:endParaRPr lang="en-GB" sz="1000"/>
                    </a:p>
                    <a:p>
                      <a:endParaRPr lang="en-GB" sz="1000"/>
                    </a:p>
                    <a:p>
                      <a:endParaRPr lang="en-GB" sz="1000"/>
                    </a:p>
                    <a:p>
                      <a:endParaRPr lang="en-GB" sz="1000"/>
                    </a:p>
                    <a:p>
                      <a:endParaRPr lang="en-GB" sz="1000"/>
                    </a:p>
                    <a:p>
                      <a:endParaRPr lang="en-GB" sz="1000"/>
                    </a:p>
                    <a:p>
                      <a:endParaRPr lang="en-GB" sz="1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Supports British Values by promoting equality, mutual respect, and the rule of law. It enhances SMSC by fostering empathy, understanding diversity, and encouraging pupils to challenge prejudice and discrimination, while seeking support when needed.</a:t>
                      </a:r>
                      <a:endParaRPr lang="en-GB" sz="1000" dirty="0"/>
                    </a:p>
                    <a:p>
                      <a:endParaRPr lang="en-GB"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en-US" sz="1000" dirty="0"/>
                        <a:t>Links to British Values (BV) by promoting responsibility, respect, and the importance of making informed choices. It links with SMSC by encouraging moral decision-making, social awareness, and understanding financial responsibility in a cultural context</a:t>
                      </a:r>
                      <a:endParaRPr lang="en-GB"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Promotes online safety, responsible </a:t>
                      </a:r>
                      <a:r>
                        <a:rPr lang="en-US" sz="1000" dirty="0" err="1"/>
                        <a:t>behaviour</a:t>
                      </a:r>
                      <a:r>
                        <a:rPr lang="en-US" sz="1000" dirty="0"/>
                        <a:t>, and critical thinking. It supports British Values by </a:t>
                      </a:r>
                      <a:r>
                        <a:rPr lang="en-US" sz="1000" dirty="0" err="1"/>
                        <a:t>emphasising</a:t>
                      </a:r>
                      <a:r>
                        <a:rPr lang="en-US" sz="1000" dirty="0"/>
                        <a:t> individual liberty and the rule of law, helping pupils navigate digital spaces and manage online identities safely.</a:t>
                      </a:r>
                      <a:endParaRPr lang="en-GB" sz="1000" dirty="0"/>
                    </a:p>
                    <a:p>
                      <a:endParaRPr lang="en-GB" sz="1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025185230"/>
                  </a:ext>
                </a:extLst>
              </a:tr>
            </a:tbl>
          </a:graphicData>
        </a:graphic>
      </p:graphicFrame>
    </p:spTree>
    <p:extLst>
      <p:ext uri="{BB962C8B-B14F-4D97-AF65-F5344CB8AC3E}">
        <p14:creationId xmlns:p14="http://schemas.microsoft.com/office/powerpoint/2010/main" val="4529373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B01640C-6ACF-41E6-A407-BF7E823BA499}"/>
              </a:ext>
            </a:extLst>
          </p:cNvPr>
          <p:cNvSpPr txBox="1">
            <a:spLocks/>
          </p:cNvSpPr>
          <p:nvPr/>
        </p:nvSpPr>
        <p:spPr>
          <a:xfrm>
            <a:off x="7300000" y="-1200"/>
            <a:ext cx="4800000" cy="1803969"/>
          </a:xfrm>
          <a:prstGeom prst="rect">
            <a:avLst/>
          </a:prstGeom>
        </p:spPr>
        <p:txBody>
          <a:bodyPr vert="horz" lIns="91440" tIns="45720" rIns="91440" bIns="45720" rtlCol="0" anchor="t">
            <a:normAutofit/>
          </a:bodyPr>
          <a:lstStyle>
            <a:lvl1pPr algn="ctr" defTabSz="1280160" rtl="0" eaLnBrk="1" latinLnBrk="0" hangingPunct="1">
              <a:lnSpc>
                <a:spcPct val="90000"/>
              </a:lnSpc>
              <a:spcBef>
                <a:spcPct val="0"/>
              </a:spcBef>
              <a:buNone/>
              <a:defRPr sz="8400" kern="1200">
                <a:solidFill>
                  <a:schemeClr val="tx1"/>
                </a:solidFill>
                <a:latin typeface="+mj-lt"/>
                <a:ea typeface="+mj-ea"/>
                <a:cs typeface="+mj-cs"/>
              </a:defRPr>
            </a:lvl1pPr>
          </a:lstStyle>
          <a:p>
            <a:pPr algn="l"/>
            <a:r>
              <a:rPr lang="en-GB" sz="2000" b="1" spc="300" dirty="0">
                <a:solidFill>
                  <a:srgbClr val="4D4D4D"/>
                </a:solidFill>
                <a:latin typeface="Calibri" panose="020F0502020204030204"/>
              </a:rPr>
              <a:t>KS3 Kaleidoscope year B Sequencing</a:t>
            </a:r>
          </a:p>
        </p:txBody>
      </p:sp>
      <p:pic>
        <p:nvPicPr>
          <p:cNvPr id="23" name="Picture 22">
            <a:extLst>
              <a:ext uri="{FF2B5EF4-FFF2-40B4-BE49-F238E27FC236}">
                <a16:creationId xmlns:a16="http://schemas.microsoft.com/office/drawing/2014/main" id="{65ABA3C5-2A79-4DCE-9810-530F13513A73}"/>
              </a:ext>
            </a:extLst>
          </p:cNvPr>
          <p:cNvPicPr>
            <a:picLocks noChangeAspect="1"/>
          </p:cNvPicPr>
          <p:nvPr/>
        </p:nvPicPr>
        <p:blipFill>
          <a:blip r:embed="rId2"/>
          <a:stretch>
            <a:fillRect/>
          </a:stretch>
        </p:blipFill>
        <p:spPr>
          <a:xfrm>
            <a:off x="86201" y="164500"/>
            <a:ext cx="1862826" cy="696208"/>
          </a:xfrm>
          <a:prstGeom prst="rect">
            <a:avLst/>
          </a:prstGeom>
        </p:spPr>
      </p:pic>
      <p:pic>
        <p:nvPicPr>
          <p:cNvPr id="24" name="Picture 23">
            <a:extLst>
              <a:ext uri="{FF2B5EF4-FFF2-40B4-BE49-F238E27FC236}">
                <a16:creationId xmlns:a16="http://schemas.microsoft.com/office/drawing/2014/main" id="{14298A57-6BBF-4745-9251-D1A3B46EEA92}"/>
              </a:ext>
            </a:extLst>
          </p:cNvPr>
          <p:cNvPicPr>
            <a:picLocks noChangeAspect="1"/>
          </p:cNvPicPr>
          <p:nvPr/>
        </p:nvPicPr>
        <p:blipFill>
          <a:blip r:embed="rId3"/>
          <a:stretch>
            <a:fillRect/>
          </a:stretch>
        </p:blipFill>
        <p:spPr>
          <a:xfrm>
            <a:off x="2159801" y="164500"/>
            <a:ext cx="1824126" cy="696208"/>
          </a:xfrm>
          <a:prstGeom prst="rect">
            <a:avLst/>
          </a:prstGeom>
        </p:spPr>
      </p:pic>
      <p:graphicFrame>
        <p:nvGraphicFramePr>
          <p:cNvPr id="2" name="Table 1">
            <a:extLst>
              <a:ext uri="{FF2B5EF4-FFF2-40B4-BE49-F238E27FC236}">
                <a16:creationId xmlns:a16="http://schemas.microsoft.com/office/drawing/2014/main" id="{64A8DE5A-1C2C-4CE9-B3F2-06D6D2522153}"/>
              </a:ext>
            </a:extLst>
          </p:cNvPr>
          <p:cNvGraphicFramePr>
            <a:graphicFrameLocks noGrp="1"/>
          </p:cNvGraphicFramePr>
          <p:nvPr>
            <p:extLst>
              <p:ext uri="{D42A27DB-BD31-4B8C-83A1-F6EECF244321}">
                <p14:modId xmlns:p14="http://schemas.microsoft.com/office/powerpoint/2010/main" val="945015832"/>
              </p:ext>
            </p:extLst>
          </p:nvPr>
        </p:nvGraphicFramePr>
        <p:xfrm>
          <a:off x="0" y="1052052"/>
          <a:ext cx="12192000" cy="7147011"/>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4194619406"/>
                    </a:ext>
                  </a:extLst>
                </a:gridCol>
                <a:gridCol w="2032000">
                  <a:extLst>
                    <a:ext uri="{9D8B030D-6E8A-4147-A177-3AD203B41FA5}">
                      <a16:colId xmlns:a16="http://schemas.microsoft.com/office/drawing/2014/main" val="1485385952"/>
                    </a:ext>
                  </a:extLst>
                </a:gridCol>
                <a:gridCol w="2032000">
                  <a:extLst>
                    <a:ext uri="{9D8B030D-6E8A-4147-A177-3AD203B41FA5}">
                      <a16:colId xmlns:a16="http://schemas.microsoft.com/office/drawing/2014/main" val="347678390"/>
                    </a:ext>
                  </a:extLst>
                </a:gridCol>
                <a:gridCol w="2032000">
                  <a:extLst>
                    <a:ext uri="{9D8B030D-6E8A-4147-A177-3AD203B41FA5}">
                      <a16:colId xmlns:a16="http://schemas.microsoft.com/office/drawing/2014/main" val="1544488923"/>
                    </a:ext>
                  </a:extLst>
                </a:gridCol>
                <a:gridCol w="2032000">
                  <a:extLst>
                    <a:ext uri="{9D8B030D-6E8A-4147-A177-3AD203B41FA5}">
                      <a16:colId xmlns:a16="http://schemas.microsoft.com/office/drawing/2014/main" val="429585465"/>
                    </a:ext>
                  </a:extLst>
                </a:gridCol>
                <a:gridCol w="2032000">
                  <a:extLst>
                    <a:ext uri="{9D8B030D-6E8A-4147-A177-3AD203B41FA5}">
                      <a16:colId xmlns:a16="http://schemas.microsoft.com/office/drawing/2014/main" val="1923915755"/>
                    </a:ext>
                  </a:extLst>
                </a:gridCol>
              </a:tblGrid>
              <a:tr h="391631">
                <a:tc>
                  <a:txBody>
                    <a:bodyPr/>
                    <a:lstStyle/>
                    <a:p>
                      <a:pPr algn="ctr"/>
                      <a:r>
                        <a:rPr lang="en-GB" sz="1200">
                          <a:solidFill>
                            <a:schemeClr val="tx1"/>
                          </a:solidFill>
                        </a:rPr>
                        <a:t>Autumn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Autumn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Spring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Spring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Summer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Summer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2064916613"/>
                  </a:ext>
                </a:extLst>
              </a:tr>
              <a:tr h="2408304">
                <a:tc>
                  <a:txBody>
                    <a:bodyPr/>
                    <a:lstStyle/>
                    <a:p>
                      <a:r>
                        <a:rPr lang="en-GB" sz="1050" b="1">
                          <a:effectLst/>
                          <a:latin typeface="Calibri" panose="020F0502020204030204" pitchFamily="34" charset="0"/>
                          <a:ea typeface="Calibri" panose="020F0502020204030204" pitchFamily="34" charset="0"/>
                          <a:cs typeface="Times New Roman" panose="02020603050405020304" pitchFamily="18" charset="0"/>
                        </a:rPr>
                        <a:t>SA2 Skills for learning</a:t>
                      </a:r>
                    </a:p>
                    <a:p>
                      <a:endParaRPr lang="en-GB" sz="1050"/>
                    </a:p>
                    <a:p>
                      <a:pPr marL="171450" indent="-171450">
                        <a:buFont typeface="Arial" panose="020B0604020202020204" pitchFamily="34" charset="0"/>
                        <a:buChar char="•"/>
                      </a:pPr>
                      <a:r>
                        <a:rPr lang="en-US" sz="1050"/>
                        <a:t>Respond to stimuli about what we enjoy learning in school.</a:t>
                      </a:r>
                    </a:p>
                    <a:p>
                      <a:pPr marL="171450" indent="-171450">
                        <a:buFont typeface="Arial" panose="020B0604020202020204" pitchFamily="34" charset="0"/>
                        <a:buChar char="•"/>
                      </a:pPr>
                      <a:r>
                        <a:rPr lang="en-US" sz="1050"/>
                        <a:t>Identify things that make us special and unique as learners.</a:t>
                      </a:r>
                    </a:p>
                    <a:p>
                      <a:pPr marL="171450" indent="-171450">
                        <a:buFont typeface="Arial" panose="020B0604020202020204" pitchFamily="34" charset="0"/>
                        <a:buChar char="•"/>
                      </a:pPr>
                      <a:r>
                        <a:rPr lang="en-US" sz="1050"/>
                        <a:t>Describe what we like and dislike doing as learners.</a:t>
                      </a:r>
                    </a:p>
                    <a:p>
                      <a:pPr marL="171450" indent="-171450">
                        <a:buFont typeface="Arial" panose="020B0604020202020204" pitchFamily="34" charset="0"/>
                        <a:buChar char="•"/>
                      </a:pPr>
                      <a:r>
                        <a:rPr lang="en-US" sz="1050"/>
                        <a:t>Describe our own learning targets or goals.</a:t>
                      </a:r>
                    </a:p>
                    <a:p>
                      <a:endParaRPr lang="en-GB" sz="105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r>
                        <a:rPr lang="en-GB" sz="1050" b="1">
                          <a:effectLst/>
                          <a:latin typeface="Calibri" panose="020F0502020204030204" pitchFamily="34" charset="0"/>
                          <a:ea typeface="Calibri" panose="020F0502020204030204" pitchFamily="34" charset="0"/>
                          <a:cs typeface="Times New Roman" panose="02020603050405020304" pitchFamily="18" charset="0"/>
                        </a:rPr>
                        <a:t>SA4 Managing Pressure</a:t>
                      </a:r>
                    </a:p>
                    <a:p>
                      <a:endParaRPr lang="en-GB" sz="1050" b="1">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r>
                        <a:rPr lang="en-US" sz="1050"/>
                        <a:t>Respond to stimuli depicting kindness and unkindness.</a:t>
                      </a:r>
                    </a:p>
                    <a:p>
                      <a:pPr marL="171450" indent="-171450">
                        <a:buFont typeface="Arial" panose="020B0604020202020204" pitchFamily="34" charset="0"/>
                        <a:buChar char="•"/>
                      </a:pPr>
                      <a:r>
                        <a:rPr lang="en-US" sz="1050"/>
                        <a:t>Describe and give examples of what it means to be kind and unkind.</a:t>
                      </a:r>
                    </a:p>
                    <a:p>
                      <a:pPr marL="171450" indent="-171450">
                        <a:buFont typeface="Arial" panose="020B0604020202020204" pitchFamily="34" charset="0"/>
                        <a:buChar char="•"/>
                      </a:pPr>
                      <a:r>
                        <a:rPr lang="en-US" sz="1050"/>
                        <a:t>Identify ways to tell a trusted adult if someone is being unkind to us.</a:t>
                      </a:r>
                    </a:p>
                    <a:p>
                      <a:endParaRPr lang="en-GB" sz="1050" b="1">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r>
                        <a:rPr lang="en-GB" sz="1050" b="1">
                          <a:effectLst/>
                          <a:latin typeface="Calibri" panose="020F0502020204030204" pitchFamily="34" charset="0"/>
                          <a:ea typeface="Calibri" panose="020F0502020204030204" pitchFamily="34" charset="0"/>
                          <a:cs typeface="Times New Roman" panose="02020603050405020304" pitchFamily="18" charset="0"/>
                        </a:rPr>
                        <a:t>SSS2 Feeling Frightened/ Worried</a:t>
                      </a:r>
                    </a:p>
                    <a:p>
                      <a:pPr marL="171450" indent="-171450">
                        <a:buFont typeface="Arial" panose="020B0604020202020204" pitchFamily="34" charset="0"/>
                        <a:buChar char="•"/>
                      </a:pPr>
                      <a:r>
                        <a:rPr lang="en-US" sz="1050"/>
                        <a:t>Respond to stimuli about feeling frightened or worried.</a:t>
                      </a:r>
                    </a:p>
                    <a:p>
                      <a:pPr marL="171450" indent="-171450">
                        <a:buFont typeface="Arial" panose="020B0604020202020204" pitchFamily="34" charset="0"/>
                        <a:buChar char="•"/>
                      </a:pPr>
                      <a:r>
                        <a:rPr lang="en-US" sz="1050"/>
                        <a:t>Respond to stimuli about how to keep our bodies safe (appropriate and inappropriate contact).</a:t>
                      </a:r>
                    </a:p>
                    <a:p>
                      <a:pPr marL="171450" indent="-171450">
                        <a:buFont typeface="Arial" panose="020B0604020202020204" pitchFamily="34" charset="0"/>
                        <a:buChar char="•"/>
                      </a:pPr>
                      <a:r>
                        <a:rPr lang="en-US" sz="1050"/>
                        <a:t>Respond to adult modelling about ways to indicate to others that we need help.</a:t>
                      </a:r>
                    </a:p>
                    <a:p>
                      <a:pPr marL="171450" indent="-171450">
                        <a:buFont typeface="Arial" panose="020B0604020202020204" pitchFamily="34" charset="0"/>
                        <a:buChar char="•"/>
                      </a:pPr>
                      <a:r>
                        <a:rPr lang="en-US" sz="1050"/>
                        <a:t>Know some simple ways to keep ourselves safe.</a:t>
                      </a:r>
                    </a:p>
                    <a:p>
                      <a:pPr marL="171450" indent="-171450">
                        <a:buFont typeface="Arial" panose="020B0604020202020204" pitchFamily="34" charset="0"/>
                        <a:buChar char="•"/>
                      </a:pPr>
                      <a:endParaRPr lang="en-GB" sz="105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b="1">
                          <a:effectLst/>
                          <a:latin typeface="Calibri" panose="020F0502020204030204" pitchFamily="34" charset="0"/>
                          <a:ea typeface="Calibri" panose="020F0502020204030204" pitchFamily="34" charset="0"/>
                          <a:cs typeface="Times New Roman" panose="02020603050405020304" pitchFamily="18" charset="0"/>
                        </a:rPr>
                        <a:t>SSS7 Gambling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50" b="1">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r>
                        <a:rPr lang="en-US" sz="1050"/>
                        <a:t>Respond with curiosity to stimuli about risk and chance.</a:t>
                      </a:r>
                    </a:p>
                    <a:p>
                      <a:pPr marL="171450" indent="-171450">
                        <a:buFont typeface="Arial" panose="020B0604020202020204" pitchFamily="34" charset="0"/>
                        <a:buChar char="•"/>
                      </a:pPr>
                      <a:r>
                        <a:rPr lang="en-US" sz="1050" err="1"/>
                        <a:t>Recognise</a:t>
                      </a:r>
                      <a:r>
                        <a:rPr lang="en-US" sz="1050"/>
                        <a:t> simple examples of ‘taking a chance’.</a:t>
                      </a:r>
                    </a:p>
                    <a:p>
                      <a:pPr marL="171450" indent="-171450">
                        <a:buFont typeface="Arial" panose="020B0604020202020204" pitchFamily="34" charset="0"/>
                        <a:buChar char="•"/>
                      </a:pPr>
                      <a:r>
                        <a:rPr lang="en-US" sz="1050"/>
                        <a:t>Explain what is meant by the term ‘gambling’ and identify places and ways this might take place.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5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b="1">
                          <a:effectLst/>
                          <a:latin typeface="Calibri" panose="020F0502020204030204" pitchFamily="34" charset="0"/>
                          <a:ea typeface="Calibri" panose="020F0502020204030204" pitchFamily="34" charset="0"/>
                          <a:cs typeface="Times New Roman" panose="02020603050405020304" pitchFamily="18" charset="0"/>
                        </a:rPr>
                        <a:t>SSS6 Public and Private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5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50" b="0">
                          <a:effectLst/>
                          <a:latin typeface="Calibri" panose="020F0502020204030204" pitchFamily="34" charset="0"/>
                          <a:ea typeface="Calibri" panose="020F0502020204030204" pitchFamily="34" charset="0"/>
                          <a:cs typeface="Times New Roman" panose="02020603050405020304" pitchFamily="18" charset="0"/>
                        </a:rPr>
                        <a:t>Respond to stimuli about what is public and private.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b="0">
                          <a:effectLst/>
                          <a:latin typeface="Calibri" panose="020F0502020204030204" pitchFamily="34" charset="0"/>
                          <a:ea typeface="Calibri" panose="020F0502020204030204" pitchFamily="34" charset="0"/>
                          <a:cs typeface="Times New Roman" panose="02020603050405020304" pitchFamily="18" charset="0"/>
                        </a:rPr>
                        <a:t>Identify what is meant by public and private.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b="0" err="1">
                          <a:effectLst/>
                          <a:latin typeface="Calibri" panose="020F0502020204030204" pitchFamily="34" charset="0"/>
                          <a:ea typeface="Calibri" panose="020F0502020204030204" pitchFamily="34" charset="0"/>
                          <a:cs typeface="Times New Roman" panose="02020603050405020304" pitchFamily="18" charset="0"/>
                        </a:rPr>
                        <a:t>Recognise</a:t>
                      </a:r>
                      <a:r>
                        <a:rPr lang="en-US" sz="1050" b="0">
                          <a:effectLst/>
                          <a:latin typeface="Calibri" panose="020F0502020204030204" pitchFamily="34" charset="0"/>
                          <a:ea typeface="Calibri" panose="020F0502020204030204" pitchFamily="34" charset="0"/>
                          <a:cs typeface="Times New Roman" panose="02020603050405020304" pitchFamily="18" charset="0"/>
                        </a:rPr>
                        <a:t> people we can trust.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b="0" err="1">
                          <a:effectLst/>
                          <a:latin typeface="Calibri" panose="020F0502020204030204" pitchFamily="34" charset="0"/>
                          <a:ea typeface="Calibri" panose="020F0502020204030204" pitchFamily="34" charset="0"/>
                          <a:cs typeface="Times New Roman" panose="02020603050405020304" pitchFamily="18" charset="0"/>
                        </a:rPr>
                        <a:t>Recognise</a:t>
                      </a:r>
                      <a:r>
                        <a:rPr lang="en-US" sz="1050" b="0">
                          <a:effectLst/>
                          <a:latin typeface="Calibri" panose="020F0502020204030204" pitchFamily="34" charset="0"/>
                          <a:ea typeface="Calibri" panose="020F0502020204030204" pitchFamily="34" charset="0"/>
                          <a:cs typeface="Times New Roman" panose="02020603050405020304" pitchFamily="18" charset="0"/>
                        </a:rPr>
                        <a:t> what should remain private and what can be shared with trusted people.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b="0">
                          <a:effectLst/>
                          <a:latin typeface="Calibri" panose="020F0502020204030204" pitchFamily="34" charset="0"/>
                          <a:ea typeface="Calibri" panose="020F0502020204030204" pitchFamily="34" charset="0"/>
                          <a:cs typeface="Times New Roman" panose="02020603050405020304" pitchFamily="18" charset="0"/>
                        </a:rPr>
                        <a:t>Know how to communicate to others when we don’t feel safe.</a:t>
                      </a:r>
                      <a:endParaRPr lang="en-GB" sz="1050" b="0">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050" b="1">
                          <a:effectLst/>
                          <a:latin typeface="Calibri" panose="020F0502020204030204" pitchFamily="34" charset="0"/>
                          <a:ea typeface="Calibri" panose="020F0502020204030204" pitchFamily="34" charset="0"/>
                          <a:cs typeface="Times New Roman" panose="02020603050405020304" pitchFamily="18" charset="0"/>
                        </a:rPr>
                        <a:t> MF3 Romantic Feelings and Sexual Attraction</a:t>
                      </a:r>
                      <a:endParaRPr lang="en-US" sz="1050" b="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US" sz="1050" b="0">
                          <a:effectLst/>
                          <a:latin typeface="Calibri" panose="020F0502020204030204" pitchFamily="34" charset="0"/>
                          <a:ea typeface="Calibri" panose="020F0502020204030204" pitchFamily="34" charset="0"/>
                          <a:cs typeface="Times New Roman" panose="02020603050405020304" pitchFamily="18" charset="0"/>
                        </a:rPr>
                        <a:t>Respond with interest to stimuli about people we like or know.</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en-US" sz="1050" b="0">
                          <a:effectLst/>
                          <a:latin typeface="Calibri" panose="020F0502020204030204" pitchFamily="34" charset="0"/>
                          <a:ea typeface="Calibri" panose="020F0502020204030204" pitchFamily="34" charset="0"/>
                          <a:cs typeface="Times New Roman" panose="02020603050405020304" pitchFamily="18" charset="0"/>
                        </a:rPr>
                        <a:t>Describe the difference between liking someone and fancying someone.</a:t>
                      </a:r>
                      <a:endParaRPr lang="en-GB" sz="1050" b="1">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GB" sz="1050" b="1">
                          <a:effectLst/>
                          <a:latin typeface="Calibri" panose="020F0502020204030204" pitchFamily="34" charset="0"/>
                          <a:ea typeface="Calibri" panose="020F0502020204030204" pitchFamily="34" charset="0"/>
                          <a:cs typeface="Times New Roman" panose="02020603050405020304" pitchFamily="18" charset="0"/>
                        </a:rPr>
                        <a:t>CG4 Intimate Relationships, Consent and Contraception</a:t>
                      </a:r>
                    </a:p>
                    <a:p>
                      <a:pPr marL="171450" indent="-171450">
                        <a:lnSpc>
                          <a:spcPct val="107000"/>
                        </a:lnSpc>
                        <a:spcAft>
                          <a:spcPts val="0"/>
                        </a:spcAft>
                        <a:buFont typeface="Arial" panose="020B0604020202020204" pitchFamily="34" charset="0"/>
                        <a:buChar char="•"/>
                      </a:pPr>
                      <a:r>
                        <a:rPr lang="en-US" sz="1050"/>
                        <a:t>Respond to stimuli about romantic relationships.</a:t>
                      </a:r>
                    </a:p>
                    <a:p>
                      <a:pPr marL="171450" indent="-171450">
                        <a:lnSpc>
                          <a:spcPct val="107000"/>
                        </a:lnSpc>
                        <a:spcAft>
                          <a:spcPts val="800"/>
                        </a:spcAft>
                        <a:buFont typeface="Arial" panose="020B0604020202020204" pitchFamily="34" charset="0"/>
                        <a:buChar char="•"/>
                      </a:pPr>
                      <a:r>
                        <a:rPr lang="en-US" sz="1050"/>
                        <a:t>Identify situations where we need to seek permission and demonstrate how to do this.</a:t>
                      </a:r>
                      <a:endParaRPr lang="en-GB" sz="105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754615946"/>
                  </a:ext>
                </a:extLst>
              </a:tr>
              <a:tr h="405380">
                <a:tc grid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a:solidFill>
                            <a:schemeClr val="tx1"/>
                          </a:solidFill>
                        </a:rPr>
                        <a:t>Links to British Values and SMSC (spiritual, moral, social and cultural) development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75000">
                          <a:srgbClr val="8ABD24"/>
                        </a:gs>
                        <a:gs pos="30000">
                          <a:srgbClr val="FBC900"/>
                        </a:gs>
                        <a:gs pos="100000">
                          <a:srgbClr val="00A1C8"/>
                        </a:gs>
                        <a:gs pos="0">
                          <a:srgbClr val="ED7D31"/>
                        </a:gs>
                      </a:gsLst>
                      <a:lin ang="10800000" scaled="1"/>
                    </a:gra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013363270"/>
                  </a:ext>
                </a:extLst>
              </a:tr>
              <a:tr h="470136">
                <a:tc>
                  <a:txBody>
                    <a:bodyPr/>
                    <a:lstStyle/>
                    <a:p>
                      <a:r>
                        <a:rPr lang="en-US" sz="1000"/>
                        <a:t>Links to British Values (BV) by encouraging individual choice, self-expression, and respect for diversity. It links with SMSC by fostering self-awareness, social understanding, and personal growth, while promoting reflection on personal goals and learning preferences.</a:t>
                      </a:r>
                      <a:endParaRPr lang="en-GB" sz="1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en-US" sz="1000"/>
                        <a:t>Links to British Values (BV) by promoting respect, responsibility, and fairness in relationships. It links with SMSC by fostering moral development, emotional intelligence, and social responsibility, encouraging kindness and awareness of the impact of behavior on others.</a:t>
                      </a:r>
                      <a:endParaRPr lang="en-GB" sz="1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en-US" sz="1000"/>
                        <a:t>Links to British Values through individual liberty and safeguarding. It supports SMSC by nurturing emotional awareness, personal responsibility, and respect for self and others, empowering pupils to protect their wellbeing and seek help when facing fear, worry, or unsafe situations.</a:t>
                      </a:r>
                      <a:endParaRPr lang="en-GB" sz="1000"/>
                    </a:p>
                    <a:p>
                      <a:endParaRPr lang="en-GB" sz="1000"/>
                    </a:p>
                    <a:p>
                      <a:endParaRPr lang="en-GB" sz="1000"/>
                    </a:p>
                    <a:p>
                      <a:endParaRPr lang="en-GB" sz="1000"/>
                    </a:p>
                    <a:p>
                      <a:endParaRPr lang="en-GB" sz="1000"/>
                    </a:p>
                    <a:p>
                      <a:endParaRPr lang="en-GB" sz="1000"/>
                    </a:p>
                    <a:p>
                      <a:endParaRPr lang="en-GB" sz="1000"/>
                    </a:p>
                    <a:p>
                      <a:endParaRPr lang="en-GB" sz="1000"/>
                    </a:p>
                    <a:p>
                      <a:endParaRPr lang="en-GB" sz="1000"/>
                    </a:p>
                    <a:p>
                      <a:endParaRPr lang="en-GB" sz="1000"/>
                    </a:p>
                    <a:p>
                      <a:endParaRPr lang="en-GB" sz="1000"/>
                    </a:p>
                    <a:p>
                      <a:endParaRPr lang="en-GB" sz="1000"/>
                    </a:p>
                    <a:p>
                      <a:endParaRPr lang="en-GB" sz="1000"/>
                    </a:p>
                    <a:p>
                      <a:endParaRPr lang="en-GB" sz="1000"/>
                    </a:p>
                    <a:p>
                      <a:endParaRPr lang="en-GB" sz="1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en-US" sz="1000"/>
                        <a:t>Links to British Values by encouraging informed choices and respect for the law. It supports SMSC development by promoting critical thinking, self-awareness, and moral responsibility, helping pupils understand risks, resist pressure, and make safe, respectful decisions regarding gambling and risk-taking.</a:t>
                      </a:r>
                      <a:endParaRPr lang="en-GB" sz="1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en-US" sz="1000"/>
                        <a:t>Supports British Values by </a:t>
                      </a:r>
                      <a:r>
                        <a:rPr lang="en-US" sz="1000" err="1"/>
                        <a:t>emphasising</a:t>
                      </a:r>
                      <a:r>
                        <a:rPr lang="en-US" sz="1000"/>
                        <a:t> individual liberty and the rule of law in online contexts. It enhances SMSC by fostering moral judgement, self-respect, and social responsibility, helping pupils navigate the internet safely, protect their privacy, and seek help from trusted adults.</a:t>
                      </a:r>
                      <a:endParaRPr lang="en-GB" sz="1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en-US" sz="1000"/>
                        <a:t>Supports British Values by promoting mutual respect, consent, and individual liberty in relationships. It contributes to SMSC by encouraging emotional literacy, moral understanding, and respectful </a:t>
                      </a:r>
                      <a:r>
                        <a:rPr lang="en-US" sz="1000" err="1"/>
                        <a:t>behaviour</a:t>
                      </a:r>
                      <a:r>
                        <a:rPr lang="en-US" sz="1000"/>
                        <a:t>, helping pupils navigate romantic feelings, consent, and intimate relationships with care and responsibility.</a:t>
                      </a:r>
                      <a:endParaRPr lang="en-GB" sz="1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025185230"/>
                  </a:ext>
                </a:extLst>
              </a:tr>
            </a:tbl>
          </a:graphicData>
        </a:graphic>
      </p:graphicFrame>
    </p:spTree>
    <p:extLst>
      <p:ext uri="{BB962C8B-B14F-4D97-AF65-F5344CB8AC3E}">
        <p14:creationId xmlns:p14="http://schemas.microsoft.com/office/powerpoint/2010/main" val="3357598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B01640C-6ACF-41E6-A407-BF7E823BA499}"/>
              </a:ext>
            </a:extLst>
          </p:cNvPr>
          <p:cNvSpPr txBox="1">
            <a:spLocks/>
          </p:cNvSpPr>
          <p:nvPr/>
        </p:nvSpPr>
        <p:spPr>
          <a:xfrm>
            <a:off x="7300000" y="-1200"/>
            <a:ext cx="4800000" cy="1803969"/>
          </a:xfrm>
          <a:prstGeom prst="rect">
            <a:avLst/>
          </a:prstGeom>
        </p:spPr>
        <p:txBody>
          <a:bodyPr vert="horz" lIns="91440" tIns="45720" rIns="91440" bIns="45720" rtlCol="0" anchor="t">
            <a:normAutofit/>
          </a:bodyPr>
          <a:lstStyle>
            <a:lvl1pPr algn="ctr" defTabSz="1280160" rtl="0" eaLnBrk="1" latinLnBrk="0" hangingPunct="1">
              <a:lnSpc>
                <a:spcPct val="90000"/>
              </a:lnSpc>
              <a:spcBef>
                <a:spcPct val="0"/>
              </a:spcBef>
              <a:buNone/>
              <a:defRPr sz="8400" kern="1200">
                <a:solidFill>
                  <a:schemeClr val="tx1"/>
                </a:solidFill>
                <a:latin typeface="+mj-lt"/>
                <a:ea typeface="+mj-ea"/>
                <a:cs typeface="+mj-cs"/>
              </a:defRPr>
            </a:lvl1pPr>
          </a:lstStyle>
          <a:p>
            <a:pPr algn="l"/>
            <a:r>
              <a:rPr lang="en-GB" sz="2000" b="1" spc="300" dirty="0">
                <a:solidFill>
                  <a:srgbClr val="4D4D4D"/>
                </a:solidFill>
                <a:latin typeface="Calibri" panose="020F0502020204030204"/>
              </a:rPr>
              <a:t>KS3 Kaleidoscope year C Sequencing</a:t>
            </a:r>
          </a:p>
          <a:p>
            <a:pPr algn="l"/>
            <a:endParaRPr lang="en-GB" sz="1200" b="1" spc="0" dirty="0">
              <a:solidFill>
                <a:srgbClr val="4D4D4D"/>
              </a:solidFill>
              <a:latin typeface="Calibri" panose="020F0502020204030204"/>
            </a:endParaRPr>
          </a:p>
        </p:txBody>
      </p:sp>
      <p:pic>
        <p:nvPicPr>
          <p:cNvPr id="23" name="Picture 22">
            <a:extLst>
              <a:ext uri="{FF2B5EF4-FFF2-40B4-BE49-F238E27FC236}">
                <a16:creationId xmlns:a16="http://schemas.microsoft.com/office/drawing/2014/main" id="{65ABA3C5-2A79-4DCE-9810-530F13513A73}"/>
              </a:ext>
            </a:extLst>
          </p:cNvPr>
          <p:cNvPicPr>
            <a:picLocks noChangeAspect="1"/>
          </p:cNvPicPr>
          <p:nvPr/>
        </p:nvPicPr>
        <p:blipFill>
          <a:blip r:embed="rId2"/>
          <a:stretch>
            <a:fillRect/>
          </a:stretch>
        </p:blipFill>
        <p:spPr>
          <a:xfrm>
            <a:off x="86201" y="164500"/>
            <a:ext cx="1862826" cy="696208"/>
          </a:xfrm>
          <a:prstGeom prst="rect">
            <a:avLst/>
          </a:prstGeom>
        </p:spPr>
      </p:pic>
      <p:pic>
        <p:nvPicPr>
          <p:cNvPr id="24" name="Picture 23">
            <a:extLst>
              <a:ext uri="{FF2B5EF4-FFF2-40B4-BE49-F238E27FC236}">
                <a16:creationId xmlns:a16="http://schemas.microsoft.com/office/drawing/2014/main" id="{14298A57-6BBF-4745-9251-D1A3B46EEA92}"/>
              </a:ext>
            </a:extLst>
          </p:cNvPr>
          <p:cNvPicPr>
            <a:picLocks noChangeAspect="1"/>
          </p:cNvPicPr>
          <p:nvPr/>
        </p:nvPicPr>
        <p:blipFill>
          <a:blip r:embed="rId3"/>
          <a:stretch>
            <a:fillRect/>
          </a:stretch>
        </p:blipFill>
        <p:spPr>
          <a:xfrm>
            <a:off x="2159801" y="164500"/>
            <a:ext cx="1824126" cy="696208"/>
          </a:xfrm>
          <a:prstGeom prst="rect">
            <a:avLst/>
          </a:prstGeom>
        </p:spPr>
      </p:pic>
      <p:graphicFrame>
        <p:nvGraphicFramePr>
          <p:cNvPr id="2" name="Table 1">
            <a:extLst>
              <a:ext uri="{FF2B5EF4-FFF2-40B4-BE49-F238E27FC236}">
                <a16:creationId xmlns:a16="http://schemas.microsoft.com/office/drawing/2014/main" id="{64A8DE5A-1C2C-4CE9-B3F2-06D6D2522153}"/>
              </a:ext>
            </a:extLst>
          </p:cNvPr>
          <p:cNvGraphicFramePr>
            <a:graphicFrameLocks noGrp="1"/>
          </p:cNvGraphicFramePr>
          <p:nvPr>
            <p:extLst>
              <p:ext uri="{D42A27DB-BD31-4B8C-83A1-F6EECF244321}">
                <p14:modId xmlns:p14="http://schemas.microsoft.com/office/powerpoint/2010/main" val="1911432621"/>
              </p:ext>
            </p:extLst>
          </p:nvPr>
        </p:nvGraphicFramePr>
        <p:xfrm>
          <a:off x="0" y="1052052"/>
          <a:ext cx="12192000" cy="7227783"/>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4194619406"/>
                    </a:ext>
                  </a:extLst>
                </a:gridCol>
                <a:gridCol w="2032000">
                  <a:extLst>
                    <a:ext uri="{9D8B030D-6E8A-4147-A177-3AD203B41FA5}">
                      <a16:colId xmlns:a16="http://schemas.microsoft.com/office/drawing/2014/main" val="1485385952"/>
                    </a:ext>
                  </a:extLst>
                </a:gridCol>
                <a:gridCol w="2032000">
                  <a:extLst>
                    <a:ext uri="{9D8B030D-6E8A-4147-A177-3AD203B41FA5}">
                      <a16:colId xmlns:a16="http://schemas.microsoft.com/office/drawing/2014/main" val="347678390"/>
                    </a:ext>
                  </a:extLst>
                </a:gridCol>
                <a:gridCol w="2032000">
                  <a:extLst>
                    <a:ext uri="{9D8B030D-6E8A-4147-A177-3AD203B41FA5}">
                      <a16:colId xmlns:a16="http://schemas.microsoft.com/office/drawing/2014/main" val="1544488923"/>
                    </a:ext>
                  </a:extLst>
                </a:gridCol>
                <a:gridCol w="2032000">
                  <a:extLst>
                    <a:ext uri="{9D8B030D-6E8A-4147-A177-3AD203B41FA5}">
                      <a16:colId xmlns:a16="http://schemas.microsoft.com/office/drawing/2014/main" val="429585465"/>
                    </a:ext>
                  </a:extLst>
                </a:gridCol>
                <a:gridCol w="2032000">
                  <a:extLst>
                    <a:ext uri="{9D8B030D-6E8A-4147-A177-3AD203B41FA5}">
                      <a16:colId xmlns:a16="http://schemas.microsoft.com/office/drawing/2014/main" val="1923915755"/>
                    </a:ext>
                  </a:extLst>
                </a:gridCol>
              </a:tblGrid>
              <a:tr h="391631">
                <a:tc>
                  <a:txBody>
                    <a:bodyPr/>
                    <a:lstStyle/>
                    <a:p>
                      <a:pPr algn="ctr"/>
                      <a:r>
                        <a:rPr lang="en-GB" sz="1200">
                          <a:solidFill>
                            <a:schemeClr val="tx1"/>
                          </a:solidFill>
                        </a:rPr>
                        <a:t>Autumn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Autumn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Spring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Spring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Summer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Summer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2064916613"/>
                  </a:ext>
                </a:extLst>
              </a:tr>
              <a:tr h="2408304">
                <a:tc>
                  <a:txBody>
                    <a:bodyPr/>
                    <a:lstStyle/>
                    <a:p>
                      <a:pPr>
                        <a:lnSpc>
                          <a:spcPct val="107000"/>
                        </a:lnSpc>
                        <a:spcAft>
                          <a:spcPts val="800"/>
                        </a:spcAft>
                      </a:pPr>
                      <a:r>
                        <a:rPr lang="en-GB" sz="1050" b="1">
                          <a:effectLst/>
                          <a:latin typeface="Calibri" panose="020F0502020204030204" pitchFamily="34" charset="0"/>
                          <a:ea typeface="Calibri" panose="020F0502020204030204" pitchFamily="34" charset="0"/>
                          <a:cs typeface="Times New Roman" panose="02020603050405020304" pitchFamily="18" charset="0"/>
                        </a:rPr>
                        <a:t>SA1 Personal Strengths</a:t>
                      </a:r>
                      <a:endParaRPr lang="en-GB" sz="105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r>
                        <a:rPr lang="en-US" sz="1050"/>
                        <a:t>Respond to stimuli about what we are good at and/or enjoy.</a:t>
                      </a:r>
                    </a:p>
                    <a:p>
                      <a:pPr marL="171450" indent="-171450">
                        <a:buFont typeface="Arial" panose="020B0604020202020204" pitchFamily="34" charset="0"/>
                        <a:buChar char="•"/>
                      </a:pPr>
                      <a:r>
                        <a:rPr lang="en-US" sz="1050"/>
                        <a:t>Describe what we are good at and/or enjoy.</a:t>
                      </a:r>
                    </a:p>
                    <a:p>
                      <a:pPr marL="171450" indent="-171450">
                        <a:buFont typeface="Arial" panose="020B0604020202020204" pitchFamily="34" charset="0"/>
                        <a:buChar char="•"/>
                      </a:pPr>
                      <a:r>
                        <a:rPr lang="en-US" sz="1050"/>
                        <a:t>Identify some of our personal strengths and skills (things we are really good at or can do well).</a:t>
                      </a:r>
                    </a:p>
                    <a:p>
                      <a:endParaRPr lang="en-GB" sz="105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nSpc>
                          <a:spcPct val="107000"/>
                        </a:lnSpc>
                        <a:spcAft>
                          <a:spcPts val="800"/>
                        </a:spcAft>
                      </a:pPr>
                      <a:r>
                        <a:rPr lang="en-GB" sz="1050" b="1">
                          <a:effectLst/>
                          <a:latin typeface="Calibri" panose="020F0502020204030204" pitchFamily="34" charset="0"/>
                          <a:ea typeface="Calibri" panose="020F0502020204030204" pitchFamily="34" charset="0"/>
                          <a:cs typeface="Times New Roman" panose="02020603050405020304" pitchFamily="18" charset="0"/>
                        </a:rPr>
                        <a:t>CG2 Friendship</a:t>
                      </a:r>
                      <a:endParaRPr lang="en-GB" sz="105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r>
                        <a:rPr lang="en-US" sz="1050"/>
                        <a:t>Respond to stimuli about different kinds of friendship.</a:t>
                      </a:r>
                    </a:p>
                    <a:p>
                      <a:pPr marL="171450" indent="-171450">
                        <a:buFont typeface="Arial" panose="020B0604020202020204" pitchFamily="34" charset="0"/>
                        <a:buChar char="•"/>
                      </a:pPr>
                      <a:r>
                        <a:rPr lang="en-US" sz="1050"/>
                        <a:t>Describe what having or being a friend means.</a:t>
                      </a:r>
                    </a:p>
                    <a:p>
                      <a:pPr marL="171450" indent="-171450">
                        <a:buFont typeface="Arial" panose="020B0604020202020204" pitchFamily="34" charset="0"/>
                        <a:buChar char="•"/>
                      </a:pPr>
                      <a:r>
                        <a:rPr lang="en-US" sz="1050"/>
                        <a:t>Identify different kinds of friendship and ways in which friendship is important.</a:t>
                      </a:r>
                      <a:endParaRPr lang="en-GB" sz="105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nSpc>
                          <a:spcPct val="107000"/>
                        </a:lnSpc>
                        <a:spcAft>
                          <a:spcPts val="0"/>
                        </a:spcAft>
                      </a:pPr>
                      <a:r>
                        <a:rPr lang="en-GB" sz="1050" b="1">
                          <a:effectLst/>
                          <a:latin typeface="Calibri" panose="020F0502020204030204" pitchFamily="34" charset="0"/>
                          <a:ea typeface="Calibri" panose="020F0502020204030204" pitchFamily="34" charset="0"/>
                          <a:cs typeface="Times New Roman" panose="02020603050405020304" pitchFamily="18" charset="0"/>
                        </a:rPr>
                        <a:t>HL1 Elements of a Healthy Lifestyle</a:t>
                      </a:r>
                    </a:p>
                    <a:p>
                      <a:pPr marL="171450" indent="-171450">
                        <a:spcAft>
                          <a:spcPts val="0"/>
                        </a:spcAft>
                        <a:buFont typeface="Arial" panose="020B0604020202020204" pitchFamily="34" charset="0"/>
                        <a:buChar char="•"/>
                      </a:pPr>
                      <a:r>
                        <a:rPr lang="en-US" sz="1050"/>
                        <a:t>Respond to stimuli showing different aspects of a healthy lifestyle.</a:t>
                      </a:r>
                    </a:p>
                    <a:p>
                      <a:pPr marL="171450" indent="-171450">
                        <a:buFont typeface="Arial" panose="020B0604020202020204" pitchFamily="34" charset="0"/>
                        <a:buChar char="•"/>
                      </a:pPr>
                      <a:r>
                        <a:rPr lang="en-US" sz="1050" err="1"/>
                        <a:t>Recognise</a:t>
                      </a:r>
                      <a:r>
                        <a:rPr lang="en-US" sz="1050"/>
                        <a:t> what is meant by a healthy lifestyle.</a:t>
                      </a:r>
                    </a:p>
                    <a:p>
                      <a:pPr marL="171450" indent="-171450">
                        <a:buFont typeface="Arial" panose="020B0604020202020204" pitchFamily="34" charset="0"/>
                        <a:buChar char="•"/>
                      </a:pPr>
                      <a:r>
                        <a:rPr lang="en-US" sz="1050"/>
                        <a:t>Identify different ways people can live a healthy lifestyle.</a:t>
                      </a:r>
                    </a:p>
                    <a:p>
                      <a:pPr marL="171450" indent="-171450">
                        <a:buFont typeface="Arial" panose="020B0604020202020204" pitchFamily="34" charset="0"/>
                        <a:buChar char="•"/>
                      </a:pPr>
                      <a:r>
                        <a:rPr lang="en-US" sz="1050"/>
                        <a:t>Know how to take care of dental health.</a:t>
                      </a:r>
                    </a:p>
                    <a:p>
                      <a:pPr marL="0" indent="0">
                        <a:buFont typeface="Arial" panose="020B0604020202020204" pitchFamily="34" charset="0"/>
                        <a:buNone/>
                      </a:pPr>
                      <a:r>
                        <a:rPr lang="en-GB" sz="1050" b="1">
                          <a:effectLst/>
                          <a:latin typeface="Calibri" panose="020F0502020204030204" pitchFamily="34" charset="0"/>
                          <a:ea typeface="Calibri" panose="020F0502020204030204" pitchFamily="34" charset="0"/>
                          <a:cs typeface="Times New Roman" panose="02020603050405020304" pitchFamily="18" charset="0"/>
                        </a:rPr>
                        <a:t>SSS1 Feeling Unwell</a:t>
                      </a:r>
                    </a:p>
                    <a:p>
                      <a:pPr marL="171450" indent="-171450">
                        <a:buFont typeface="Arial" panose="020B0604020202020204" pitchFamily="34" charset="0"/>
                        <a:buChar char="•"/>
                      </a:pPr>
                      <a:r>
                        <a:rPr lang="en-US" sz="1050">
                          <a:effectLst/>
                          <a:latin typeface="Calibri" panose="020F0502020204030204" pitchFamily="34" charset="0"/>
                          <a:ea typeface="Calibri" panose="020F0502020204030204" pitchFamily="34" charset="0"/>
                          <a:cs typeface="Times New Roman" panose="02020603050405020304" pitchFamily="18" charset="0"/>
                        </a:rPr>
                        <a:t>Respond to stimuli about what it means to feel unwell; show awareness of how to indicate to someone that we are feeling unwell.</a:t>
                      </a:r>
                      <a:endParaRPr lang="en-GB" sz="1050">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r>
                        <a:rPr lang="en-GB" sz="1050" b="1">
                          <a:effectLst/>
                          <a:latin typeface="Calibri" panose="020F0502020204030204" pitchFamily="34" charset="0"/>
                          <a:ea typeface="Calibri" panose="020F0502020204030204" pitchFamily="34" charset="0"/>
                          <a:cs typeface="Times New Roman" panose="02020603050405020304" pitchFamily="18" charset="0"/>
                        </a:rPr>
                        <a:t>CG1 Puberty</a:t>
                      </a:r>
                    </a:p>
                    <a:p>
                      <a:endParaRPr lang="en-GB" sz="1050" b="1">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r>
                        <a:rPr lang="en-US" sz="1050"/>
                        <a:t>Respond with curiosity to stimuli about how we change as we grow older.</a:t>
                      </a:r>
                    </a:p>
                    <a:p>
                      <a:pPr marL="171450" indent="-171450">
                        <a:buFont typeface="Arial" panose="020B0604020202020204" pitchFamily="34" charset="0"/>
                        <a:buChar char="•"/>
                      </a:pPr>
                      <a:r>
                        <a:rPr lang="en-US" sz="1050"/>
                        <a:t>Identify different ways we have changed as we’ve grown older.</a:t>
                      </a:r>
                    </a:p>
                    <a:p>
                      <a:pPr marL="171450" indent="-171450">
                        <a:buFont typeface="Arial" panose="020B0604020202020204" pitchFamily="34" charset="0"/>
                        <a:buChar char="•"/>
                      </a:pPr>
                      <a:r>
                        <a:rPr lang="en-GB" sz="1050"/>
                        <a:t>Identify some stages of change from birth to adulthood (physical, emotional, social).</a:t>
                      </a:r>
                    </a:p>
                    <a:p>
                      <a:pPr marL="171450" indent="-171450">
                        <a:buFont typeface="Arial" panose="020B0604020202020204" pitchFamily="34" charset="0"/>
                        <a:buChar char="•"/>
                      </a:pPr>
                      <a:r>
                        <a:rPr lang="en-GB" sz="1050"/>
                        <a:t>Know the importance of good personal hygiene.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05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WILI 1 Diversity, Rights and Responsibilities</a:t>
                      </a:r>
                    </a:p>
                    <a:p>
                      <a:pPr marL="171450" indent="-171450">
                        <a:buFont typeface="Arial" panose="020B0604020202020204" pitchFamily="34" charset="0"/>
                        <a:buChar char="•"/>
                      </a:pPr>
                      <a:r>
                        <a:rPr lang="en-US" sz="1050" b="0"/>
                        <a:t>Respond with interest to how people can be the same and different.</a:t>
                      </a:r>
                    </a:p>
                    <a:p>
                      <a:pPr marL="171450" indent="-171450">
                        <a:buFont typeface="Arial" panose="020B0604020202020204" pitchFamily="34" charset="0"/>
                        <a:buChar char="•"/>
                      </a:pPr>
                      <a:r>
                        <a:rPr lang="en-US" sz="1050" b="0"/>
                        <a:t>Show curiosity about rules and routines in school.</a:t>
                      </a:r>
                    </a:p>
                    <a:p>
                      <a:pPr marL="171450" indent="-171450">
                        <a:buFont typeface="Arial" panose="020B0604020202020204" pitchFamily="34" charset="0"/>
                        <a:buChar char="•"/>
                      </a:pPr>
                      <a:r>
                        <a:rPr lang="en-US" sz="1050" b="0" err="1"/>
                        <a:t>Recognise</a:t>
                      </a:r>
                      <a:r>
                        <a:rPr lang="en-US" sz="1050" b="0"/>
                        <a:t> similarities and differences between young people of our age.</a:t>
                      </a:r>
                    </a:p>
                    <a:p>
                      <a:pPr marL="171450" indent="-171450">
                        <a:buFont typeface="Arial" panose="020B0604020202020204" pitchFamily="34" charset="0"/>
                        <a:buChar char="•"/>
                      </a:pPr>
                      <a:r>
                        <a:rPr lang="en-US" sz="1050" b="0"/>
                        <a:t>Understand the role of rules in school, at home, and in the wider world.</a:t>
                      </a: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GB" sz="105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endParaRPr lang="en-GB" sz="105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WILI 3 Taking Care of the Environment</a:t>
                      </a:r>
                      <a:endParaRPr kumimoji="0" lang="en-GB" sz="1050" b="0" i="0" u="none" strike="noStrike" kern="1200" cap="none" spc="0" normalizeH="0" baseline="0" noProof="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50"/>
                    </a:p>
                    <a:p>
                      <a:pPr marL="171450" indent="-171450">
                        <a:buFont typeface="Arial" panose="020B0604020202020204" pitchFamily="34" charset="0"/>
                        <a:buChar char="•"/>
                      </a:pPr>
                      <a:r>
                        <a:rPr lang="en-US" sz="1050"/>
                        <a:t>Respond with curiosity to stimuli about the natural environment.</a:t>
                      </a:r>
                    </a:p>
                    <a:p>
                      <a:pPr marL="171450" indent="-171450">
                        <a:buFont typeface="Arial" panose="020B0604020202020204" pitchFamily="34" charset="0"/>
                        <a:buChar char="•"/>
                      </a:pPr>
                      <a:r>
                        <a:rPr lang="en-US" sz="1050"/>
                        <a:t>Identify living things that people can care for (e.g. house plants, pets, gardens).</a:t>
                      </a:r>
                    </a:p>
                    <a:p>
                      <a:pPr marL="171450" indent="-171450">
                        <a:buFont typeface="Arial" panose="020B0604020202020204" pitchFamily="34" charset="0"/>
                        <a:buChar char="•"/>
                      </a:pPr>
                      <a:r>
                        <a:rPr lang="en-US" sz="1050" err="1"/>
                        <a:t>Recognise</a:t>
                      </a:r>
                      <a:r>
                        <a:rPr lang="en-US" sz="1050"/>
                        <a:t> different ways of showing compassion to other living things (e.g. wildlife, pets).</a:t>
                      </a:r>
                    </a:p>
                    <a:p>
                      <a:endParaRPr lang="en-GB" sz="105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754615946"/>
                  </a:ext>
                </a:extLst>
              </a:tr>
              <a:tr h="405380">
                <a:tc grid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a:solidFill>
                            <a:schemeClr val="tx1"/>
                          </a:solidFill>
                        </a:rPr>
                        <a:t>Links to British Values and SMSC (spiritual, moral, social and cultural) development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75000">
                          <a:srgbClr val="8ABD24"/>
                        </a:gs>
                        <a:gs pos="30000">
                          <a:srgbClr val="FBC900"/>
                        </a:gs>
                        <a:gs pos="100000">
                          <a:srgbClr val="00A1C8"/>
                        </a:gs>
                        <a:gs pos="0">
                          <a:srgbClr val="ED7D31"/>
                        </a:gs>
                      </a:gsLst>
                      <a:lin ang="10800000" scaled="1"/>
                    </a:gra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013363270"/>
                  </a:ext>
                </a:extLst>
              </a:tr>
              <a:tr h="470136">
                <a:tc>
                  <a:txBody>
                    <a:bodyPr/>
                    <a:lstStyle/>
                    <a:p>
                      <a:r>
                        <a:rPr lang="en-US" sz="1000"/>
                        <a:t>Supports British Values by promoting individual liberty and mutual respect. It enhances SMSC by developing self-awareness, confidence, and appreciation of others, encouraging pupils to </a:t>
                      </a:r>
                      <a:r>
                        <a:rPr lang="en-US" sz="1000" err="1"/>
                        <a:t>recognise</a:t>
                      </a:r>
                      <a:r>
                        <a:rPr lang="en-US" sz="1000"/>
                        <a:t> their own strengths and value the unique abilities and contributions of those around them</a:t>
                      </a:r>
                      <a:endParaRPr lang="en-GB" sz="1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en-US" sz="1000"/>
                        <a:t>This topic supports British Values by fostering mutual respect and tolerance. It enhances SMSC by developing social skills, empathy, and emotional understanding, helping pupils build healthy, supportive friendships, manage conflict respectfully, and appreciate differing perspectives within relationships.</a:t>
                      </a:r>
                      <a:endParaRPr lang="en-GB" sz="1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en-US" sz="1000"/>
                        <a:t>Supports British Values by promoting personal responsibility and respect for health and well-being. It enhances SMSC by encouraging self-care, empathy, and social responsibility, helping pupils understand the importance of a healthy lifestyle, hygiene, and seeking help when feeling unwell.</a:t>
                      </a:r>
                      <a:endParaRPr lang="en-GB" sz="1000"/>
                    </a:p>
                    <a:p>
                      <a:endParaRPr lang="en-GB" sz="1000"/>
                    </a:p>
                    <a:p>
                      <a:endParaRPr lang="en-GB" sz="1000"/>
                    </a:p>
                    <a:p>
                      <a:endParaRPr lang="en-GB" sz="1000"/>
                    </a:p>
                    <a:p>
                      <a:endParaRPr lang="en-GB" sz="1000"/>
                    </a:p>
                    <a:p>
                      <a:endParaRPr lang="en-GB" sz="1000"/>
                    </a:p>
                    <a:p>
                      <a:endParaRPr lang="en-GB" sz="1000"/>
                    </a:p>
                    <a:p>
                      <a:endParaRPr lang="en-GB" sz="1000"/>
                    </a:p>
                    <a:p>
                      <a:endParaRPr lang="en-GB" sz="1000"/>
                    </a:p>
                    <a:p>
                      <a:endParaRPr lang="en-GB" sz="1000"/>
                    </a:p>
                    <a:p>
                      <a:endParaRPr lang="en-GB" sz="1000"/>
                    </a:p>
                    <a:p>
                      <a:endParaRPr lang="en-GB" sz="1000"/>
                    </a:p>
                    <a:p>
                      <a:endParaRPr lang="en-GB" sz="1000"/>
                    </a:p>
                    <a:p>
                      <a:endParaRPr lang="en-GB" sz="1000"/>
                    </a:p>
                    <a:p>
                      <a:endParaRPr lang="en-GB" sz="1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en-US" sz="1000"/>
                        <a:t>Links to British Values by promoting individual liberty and respect for personal development. It supports SMSC by fostering emotional and physical awareness, responsibility, and self-respect, helping pupils understand the changes of growing up, manage puberty, and appreciate the importance of personal hygiene.</a:t>
                      </a:r>
                      <a:endParaRPr lang="en-GB" sz="1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en-US" sz="1000"/>
                        <a:t>Supports British Values by promoting equality, respect for diversity, and the rule of law. It enhances SMSC by fostering social understanding, empathy, and moral responsibility, helping pupils </a:t>
                      </a:r>
                      <a:r>
                        <a:rPr lang="en-US" sz="1000" err="1"/>
                        <a:t>recognise</a:t>
                      </a:r>
                      <a:r>
                        <a:rPr lang="en-US" sz="1000"/>
                        <a:t> diversity in race, faith, and culture, while appreciating shared values and the importance of rules and responsibilities.</a:t>
                      </a:r>
                      <a:endParaRPr lang="en-GB" sz="1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en-US" sz="1000"/>
                        <a:t>Supports British Values by promoting respect for others and the environment, encouraging personal responsibility. It enhances SMSC by fostering empathy, social responsibility, and environmental awareness, helping pupils understand the importance of caring for living things and making choices that benefit both people and the planet.</a:t>
                      </a:r>
                      <a:endParaRPr lang="en-GB" sz="10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025185230"/>
                  </a:ext>
                </a:extLst>
              </a:tr>
            </a:tbl>
          </a:graphicData>
        </a:graphic>
      </p:graphicFrame>
    </p:spTree>
    <p:extLst>
      <p:ext uri="{BB962C8B-B14F-4D97-AF65-F5344CB8AC3E}">
        <p14:creationId xmlns:p14="http://schemas.microsoft.com/office/powerpoint/2010/main" val="38896154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B01640C-6ACF-41E6-A407-BF7E823BA499}"/>
              </a:ext>
            </a:extLst>
          </p:cNvPr>
          <p:cNvSpPr txBox="1">
            <a:spLocks/>
          </p:cNvSpPr>
          <p:nvPr/>
        </p:nvSpPr>
        <p:spPr>
          <a:xfrm>
            <a:off x="7300000" y="-1200"/>
            <a:ext cx="4800000" cy="1803969"/>
          </a:xfrm>
          <a:prstGeom prst="rect">
            <a:avLst/>
          </a:prstGeom>
        </p:spPr>
        <p:txBody>
          <a:bodyPr vert="horz" lIns="91440" tIns="45720" rIns="91440" bIns="45720" rtlCol="0" anchor="t">
            <a:normAutofit/>
          </a:bodyPr>
          <a:lstStyle>
            <a:lvl1pPr algn="ctr" defTabSz="1280160" rtl="0" eaLnBrk="1" latinLnBrk="0" hangingPunct="1">
              <a:lnSpc>
                <a:spcPct val="90000"/>
              </a:lnSpc>
              <a:spcBef>
                <a:spcPct val="0"/>
              </a:spcBef>
              <a:buNone/>
              <a:defRPr sz="8400" kern="1200">
                <a:solidFill>
                  <a:schemeClr val="tx1"/>
                </a:solidFill>
                <a:latin typeface="+mj-lt"/>
                <a:ea typeface="+mj-ea"/>
                <a:cs typeface="+mj-cs"/>
              </a:defRPr>
            </a:lvl1pPr>
          </a:lstStyle>
          <a:p>
            <a:pPr algn="l"/>
            <a:r>
              <a:rPr lang="en-GB" sz="2000" b="1" spc="300">
                <a:solidFill>
                  <a:srgbClr val="4D4D4D"/>
                </a:solidFill>
                <a:latin typeface="Calibri" panose="020F0502020204030204"/>
              </a:rPr>
              <a:t>KS4 Year A Sequencing</a:t>
            </a:r>
          </a:p>
          <a:p>
            <a:pPr algn="l"/>
            <a:r>
              <a:rPr lang="en-GB" sz="1200" b="1" spc="0">
                <a:solidFill>
                  <a:srgbClr val="4D4D4D"/>
                </a:solidFill>
                <a:latin typeface="Calibri" panose="020F0502020204030204"/>
              </a:rPr>
              <a:t>Nexus and Mosaic Pathways</a:t>
            </a:r>
          </a:p>
        </p:txBody>
      </p:sp>
      <p:pic>
        <p:nvPicPr>
          <p:cNvPr id="23" name="Picture 22">
            <a:extLst>
              <a:ext uri="{FF2B5EF4-FFF2-40B4-BE49-F238E27FC236}">
                <a16:creationId xmlns:a16="http://schemas.microsoft.com/office/drawing/2014/main" id="{65ABA3C5-2A79-4DCE-9810-530F13513A73}"/>
              </a:ext>
            </a:extLst>
          </p:cNvPr>
          <p:cNvPicPr>
            <a:picLocks noChangeAspect="1"/>
          </p:cNvPicPr>
          <p:nvPr/>
        </p:nvPicPr>
        <p:blipFill>
          <a:blip r:embed="rId2"/>
          <a:stretch>
            <a:fillRect/>
          </a:stretch>
        </p:blipFill>
        <p:spPr>
          <a:xfrm>
            <a:off x="86201" y="164500"/>
            <a:ext cx="1862826" cy="696208"/>
          </a:xfrm>
          <a:prstGeom prst="rect">
            <a:avLst/>
          </a:prstGeom>
        </p:spPr>
      </p:pic>
      <p:pic>
        <p:nvPicPr>
          <p:cNvPr id="24" name="Picture 23">
            <a:extLst>
              <a:ext uri="{FF2B5EF4-FFF2-40B4-BE49-F238E27FC236}">
                <a16:creationId xmlns:a16="http://schemas.microsoft.com/office/drawing/2014/main" id="{14298A57-6BBF-4745-9251-D1A3B46EEA92}"/>
              </a:ext>
            </a:extLst>
          </p:cNvPr>
          <p:cNvPicPr>
            <a:picLocks noChangeAspect="1"/>
          </p:cNvPicPr>
          <p:nvPr/>
        </p:nvPicPr>
        <p:blipFill>
          <a:blip r:embed="rId3"/>
          <a:stretch>
            <a:fillRect/>
          </a:stretch>
        </p:blipFill>
        <p:spPr>
          <a:xfrm>
            <a:off x="2159801" y="164500"/>
            <a:ext cx="1824126" cy="696208"/>
          </a:xfrm>
          <a:prstGeom prst="rect">
            <a:avLst/>
          </a:prstGeom>
        </p:spPr>
      </p:pic>
      <p:graphicFrame>
        <p:nvGraphicFramePr>
          <p:cNvPr id="2" name="Table 1">
            <a:extLst>
              <a:ext uri="{FF2B5EF4-FFF2-40B4-BE49-F238E27FC236}">
                <a16:creationId xmlns:a16="http://schemas.microsoft.com/office/drawing/2014/main" id="{64A8DE5A-1C2C-4CE9-B3F2-06D6D2522153}"/>
              </a:ext>
            </a:extLst>
          </p:cNvPr>
          <p:cNvGraphicFramePr>
            <a:graphicFrameLocks noGrp="1"/>
          </p:cNvGraphicFramePr>
          <p:nvPr>
            <p:extLst>
              <p:ext uri="{D42A27DB-BD31-4B8C-83A1-F6EECF244321}">
                <p14:modId xmlns:p14="http://schemas.microsoft.com/office/powerpoint/2010/main" val="930406792"/>
              </p:ext>
            </p:extLst>
          </p:nvPr>
        </p:nvGraphicFramePr>
        <p:xfrm>
          <a:off x="0" y="1052052"/>
          <a:ext cx="12192000" cy="498140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4194619406"/>
                    </a:ext>
                  </a:extLst>
                </a:gridCol>
                <a:gridCol w="2032000">
                  <a:extLst>
                    <a:ext uri="{9D8B030D-6E8A-4147-A177-3AD203B41FA5}">
                      <a16:colId xmlns:a16="http://schemas.microsoft.com/office/drawing/2014/main" val="1485385952"/>
                    </a:ext>
                  </a:extLst>
                </a:gridCol>
                <a:gridCol w="2032000">
                  <a:extLst>
                    <a:ext uri="{9D8B030D-6E8A-4147-A177-3AD203B41FA5}">
                      <a16:colId xmlns:a16="http://schemas.microsoft.com/office/drawing/2014/main" val="347678390"/>
                    </a:ext>
                  </a:extLst>
                </a:gridCol>
                <a:gridCol w="2032000">
                  <a:extLst>
                    <a:ext uri="{9D8B030D-6E8A-4147-A177-3AD203B41FA5}">
                      <a16:colId xmlns:a16="http://schemas.microsoft.com/office/drawing/2014/main" val="1544488923"/>
                    </a:ext>
                  </a:extLst>
                </a:gridCol>
                <a:gridCol w="2032000">
                  <a:extLst>
                    <a:ext uri="{9D8B030D-6E8A-4147-A177-3AD203B41FA5}">
                      <a16:colId xmlns:a16="http://schemas.microsoft.com/office/drawing/2014/main" val="429585465"/>
                    </a:ext>
                  </a:extLst>
                </a:gridCol>
                <a:gridCol w="2032000">
                  <a:extLst>
                    <a:ext uri="{9D8B030D-6E8A-4147-A177-3AD203B41FA5}">
                      <a16:colId xmlns:a16="http://schemas.microsoft.com/office/drawing/2014/main" val="1923915755"/>
                    </a:ext>
                  </a:extLst>
                </a:gridCol>
              </a:tblGrid>
              <a:tr h="260000">
                <a:tc>
                  <a:txBody>
                    <a:bodyPr/>
                    <a:lstStyle/>
                    <a:p>
                      <a:pPr algn="ctr"/>
                      <a:r>
                        <a:rPr lang="en-GB" sz="1200">
                          <a:solidFill>
                            <a:schemeClr val="tx1"/>
                          </a:solidFill>
                        </a:rPr>
                        <a:t>Autumn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Autumn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Spring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Spring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Summer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ctr"/>
                      <a:r>
                        <a:rPr lang="en-GB" sz="1200">
                          <a:solidFill>
                            <a:schemeClr val="tx1"/>
                          </a:solidFill>
                        </a:rPr>
                        <a:t>Summer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2064916613"/>
                  </a:ext>
                </a:extLst>
              </a:tr>
              <a:tr h="2900000">
                <a:tc>
                  <a:txBody>
                    <a:bodyPr/>
                    <a:lstStyle/>
                    <a:p>
                      <a:pPr algn="l"/>
                      <a:r>
                        <a:rPr lang="en-GB" sz="1000" b="1" i="0">
                          <a:solidFill>
                            <a:schemeClr val="tx1"/>
                          </a:solidFill>
                        </a:rPr>
                        <a:t>Understanding Myself: Mental Health, Self-Esteem and Substance Use</a:t>
                      </a:r>
                    </a:p>
                    <a:p>
                      <a:pPr algn="l"/>
                      <a:endParaRPr lang="en-GB" sz="1000">
                        <a:solidFill>
                          <a:schemeClr val="tx1"/>
                        </a:solidFill>
                      </a:endParaRPr>
                    </a:p>
                    <a:p>
                      <a:pPr marL="171450" indent="-171450" algn="l">
                        <a:buFont typeface="Arial" panose="020B0604020202020204" pitchFamily="34" charset="0"/>
                        <a:buChar char="•"/>
                      </a:pPr>
                      <a:r>
                        <a:rPr lang="en-GB" sz="900" b="0" i="0">
                          <a:solidFill>
                            <a:schemeClr val="tx1"/>
                          </a:solidFill>
                        </a:rPr>
                        <a:t>Healthy and unhealthy coping strategies</a:t>
                      </a:r>
                    </a:p>
                    <a:p>
                      <a:pPr marL="171450" indent="-171450" algn="l">
                        <a:buFont typeface="Arial" panose="020B0604020202020204" pitchFamily="34" charset="0"/>
                        <a:buChar char="•"/>
                      </a:pPr>
                      <a:r>
                        <a:rPr lang="en-GB" sz="900" b="0" i="0">
                          <a:solidFill>
                            <a:schemeClr val="tx1"/>
                          </a:solidFill>
                        </a:rPr>
                        <a:t>Techniques for improving mental health and reducing low mood</a:t>
                      </a:r>
                    </a:p>
                    <a:p>
                      <a:pPr marL="171450" indent="-171450" algn="l">
                        <a:buFont typeface="Arial" panose="020B0604020202020204" pitchFamily="34" charset="0"/>
                        <a:buChar char="•"/>
                      </a:pPr>
                      <a:r>
                        <a:rPr lang="en-GB" sz="900" b="0" i="0">
                          <a:solidFill>
                            <a:schemeClr val="tx1"/>
                          </a:solidFill>
                        </a:rPr>
                        <a:t>How can we improve our self-esteem?</a:t>
                      </a:r>
                    </a:p>
                    <a:p>
                      <a:pPr marL="171450" indent="-171450" algn="l">
                        <a:buFont typeface="Arial" panose="020B0604020202020204" pitchFamily="34" charset="0"/>
                        <a:buChar char="•"/>
                      </a:pPr>
                      <a:r>
                        <a:rPr lang="en-GB" sz="900" b="0" i="0">
                          <a:solidFill>
                            <a:schemeClr val="tx1"/>
                          </a:solidFill>
                        </a:rPr>
                        <a:t>How can we overcome barriers to a healthy lifestyle?</a:t>
                      </a:r>
                    </a:p>
                    <a:p>
                      <a:pPr marL="171450" indent="-171450" algn="l">
                        <a:buFont typeface="Arial" panose="020B0604020202020204" pitchFamily="34" charset="0"/>
                        <a:buChar char="•"/>
                      </a:pPr>
                      <a:r>
                        <a:rPr lang="en-GB" sz="900" b="0" i="0">
                          <a:solidFill>
                            <a:schemeClr val="tx1"/>
                          </a:solidFill>
                        </a:rPr>
                        <a:t>How can someone stop smoking or vaping?</a:t>
                      </a:r>
                    </a:p>
                    <a:p>
                      <a:pPr marL="171450" indent="-171450" algn="l">
                        <a:buFont typeface="Arial" panose="020B0604020202020204" pitchFamily="34" charset="0"/>
                        <a:buChar char="•"/>
                      </a:pPr>
                      <a:r>
                        <a:rPr lang="en-GB" sz="900" b="0" i="0">
                          <a:solidFill>
                            <a:schemeClr val="tx1"/>
                          </a:solidFill>
                        </a:rPr>
                        <a:t>What are the effects of illegal drugs on the body and mind?</a:t>
                      </a:r>
                    </a:p>
                    <a:p>
                      <a:pPr marL="171450" indent="-171450" algn="l">
                        <a:buFont typeface="Arial" panose="020B0604020202020204" pitchFamily="34" charset="0"/>
                        <a:buChar char="•"/>
                      </a:pPr>
                      <a:r>
                        <a:rPr lang="en-GB" sz="900" b="0" i="0">
                          <a:solidFill>
                            <a:schemeClr val="tx1"/>
                          </a:solidFill>
                        </a:rPr>
                        <a:t>How can people stay safe around alcohol?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l"/>
                      <a:r>
                        <a:rPr lang="en-GB" sz="1000" b="1" i="0">
                          <a:solidFill>
                            <a:schemeClr val="tx1"/>
                          </a:solidFill>
                        </a:rPr>
                        <a:t>Understanding Myself: Influence, First Aid and Sexual Health</a:t>
                      </a:r>
                    </a:p>
                    <a:p>
                      <a:pPr algn="l"/>
                      <a:endParaRPr lang="en-GB" sz="1000">
                        <a:solidFill>
                          <a:schemeClr val="tx1"/>
                        </a:solidFill>
                      </a:endParaRPr>
                    </a:p>
                    <a:p>
                      <a:pPr marL="171450" indent="-171450" algn="l">
                        <a:buFont typeface="Arial" panose="020B0604020202020204" pitchFamily="34" charset="0"/>
                        <a:buChar char="•"/>
                      </a:pPr>
                      <a:r>
                        <a:rPr lang="en-GB" sz="900" b="0" i="0">
                          <a:solidFill>
                            <a:schemeClr val="tx1"/>
                          </a:solidFill>
                        </a:rPr>
                        <a:t>How can we manage powerful influence?</a:t>
                      </a:r>
                    </a:p>
                    <a:p>
                      <a:pPr marL="171450" indent="-171450" algn="l">
                        <a:buFont typeface="Arial" panose="020B0604020202020204" pitchFamily="34" charset="0"/>
                        <a:buChar char="•"/>
                      </a:pPr>
                      <a:r>
                        <a:rPr lang="en-GB" sz="900" b="0" i="0">
                          <a:solidFill>
                            <a:schemeClr val="tx1"/>
                          </a:solidFill>
                        </a:rPr>
                        <a:t>What life saving skills do I need? (part 1)</a:t>
                      </a:r>
                    </a:p>
                    <a:p>
                      <a:pPr marL="171450" indent="-171450" algn="l">
                        <a:buFont typeface="Arial" panose="020B0604020202020204" pitchFamily="34" charset="0"/>
                        <a:buChar char="•"/>
                      </a:pPr>
                      <a:r>
                        <a:rPr lang="en-GB" sz="900" b="0" i="0">
                          <a:solidFill>
                            <a:schemeClr val="tx1"/>
                          </a:solidFill>
                        </a:rPr>
                        <a:t>What life saving skills do I need? (part 2)</a:t>
                      </a:r>
                    </a:p>
                    <a:p>
                      <a:pPr marL="171450" indent="-171450" algn="l">
                        <a:buFont typeface="Arial" panose="020B0604020202020204" pitchFamily="34" charset="0"/>
                        <a:buChar char="•"/>
                      </a:pPr>
                      <a:r>
                        <a:rPr lang="en-GB" sz="900" b="0" i="0">
                          <a:solidFill>
                            <a:schemeClr val="tx1"/>
                          </a:solidFill>
                        </a:rPr>
                        <a:t>How does the media affect body image and the way we relate?</a:t>
                      </a:r>
                    </a:p>
                    <a:p>
                      <a:pPr marL="171450" indent="-171450" algn="l">
                        <a:buFont typeface="Arial" panose="020B0604020202020204" pitchFamily="34" charset="0"/>
                        <a:buChar char="•"/>
                      </a:pPr>
                      <a:r>
                        <a:rPr lang="en-GB" sz="900" b="0" i="0">
                          <a:solidFill>
                            <a:schemeClr val="tx1"/>
                          </a:solidFill>
                        </a:rPr>
                        <a:t>Pregnancy and healthy foetal development</a:t>
                      </a:r>
                    </a:p>
                    <a:p>
                      <a:pPr marL="171450" indent="-171450" algn="l">
                        <a:buFont typeface="Arial" panose="020B0604020202020204" pitchFamily="34" charset="0"/>
                        <a:buChar char="•"/>
                      </a:pPr>
                      <a:r>
                        <a:rPr lang="en-GB" sz="900" b="0" i="0">
                          <a:solidFill>
                            <a:schemeClr val="tx1"/>
                          </a:solidFill>
                        </a:rPr>
                        <a:t>How can people make healthy choices around contraception?</a:t>
                      </a:r>
                    </a:p>
                    <a:p>
                      <a:pPr marL="171450" indent="-171450" algn="l">
                        <a:buFont typeface="Arial" panose="020B0604020202020204" pitchFamily="34" charset="0"/>
                        <a:buChar char="•"/>
                      </a:pPr>
                      <a:r>
                        <a:rPr lang="en-GB" sz="900" b="0" i="0">
                          <a:solidFill>
                            <a:schemeClr val="tx1"/>
                          </a:solidFill>
                        </a:rPr>
                        <a:t>How can we manage conflict healthily?</a:t>
                      </a:r>
                    </a:p>
                    <a:p>
                      <a:pPr marL="171450" indent="-171450" algn="l">
                        <a:buFont typeface="Arial" panose="020B0604020202020204" pitchFamily="34" charset="0"/>
                        <a:buChar char="•"/>
                      </a:pPr>
                      <a:r>
                        <a:rPr lang="en-GB" sz="900" b="0" i="0">
                          <a:solidFill>
                            <a:schemeClr val="tx1"/>
                          </a:solidFill>
                        </a:rPr>
                        <a:t>How can we help our friends to have healthy boundaries?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l"/>
                      <a:r>
                        <a:rPr lang="en-GB" sz="1000" b="1" i="0">
                          <a:solidFill>
                            <a:schemeClr val="tx1"/>
                          </a:solidFill>
                        </a:rPr>
                        <a:t>Understanding Myself with Others: Commitment, Communication and Careers</a:t>
                      </a:r>
                    </a:p>
                    <a:p>
                      <a:pPr algn="l"/>
                      <a:endParaRPr lang="en-GB" sz="1000">
                        <a:solidFill>
                          <a:schemeClr val="tx1"/>
                        </a:solidFill>
                      </a:endParaRPr>
                    </a:p>
                    <a:p>
                      <a:pPr marL="171450" indent="-171450" algn="l">
                        <a:buFont typeface="Arial" panose="020B0604020202020204" pitchFamily="34" charset="0"/>
                        <a:buChar char="•"/>
                      </a:pPr>
                      <a:r>
                        <a:rPr lang="en-GB" sz="900" b="0" i="0">
                          <a:solidFill>
                            <a:schemeClr val="tx1"/>
                          </a:solidFill>
                        </a:rPr>
                        <a:t>Why do some people have civil partnerships or marriages?</a:t>
                      </a:r>
                    </a:p>
                    <a:p>
                      <a:pPr marL="171450" indent="-171450" algn="l">
                        <a:buFont typeface="Arial" panose="020B0604020202020204" pitchFamily="34" charset="0"/>
                        <a:buChar char="•"/>
                      </a:pPr>
                      <a:r>
                        <a:rPr lang="en-GB" sz="900" b="0" i="0">
                          <a:solidFill>
                            <a:schemeClr val="tx1"/>
                          </a:solidFill>
                        </a:rPr>
                        <a:t>How can people communicate honestly in a romantic relationship?</a:t>
                      </a:r>
                    </a:p>
                    <a:p>
                      <a:pPr marL="171450" indent="-171450" algn="l">
                        <a:buFont typeface="Arial" panose="020B0604020202020204" pitchFamily="34" charset="0"/>
                        <a:buChar char="•"/>
                      </a:pPr>
                      <a:r>
                        <a:rPr lang="en-GB" sz="900" b="0" i="0">
                          <a:solidFill>
                            <a:schemeClr val="tx1"/>
                          </a:solidFill>
                        </a:rPr>
                        <a:t>Careers Week: How can my strengths, interests and education help me decide where to go?</a:t>
                      </a:r>
                    </a:p>
                    <a:p>
                      <a:pPr marL="171450" indent="-171450" algn="l">
                        <a:buFont typeface="Arial" panose="020B0604020202020204" pitchFamily="34" charset="0"/>
                        <a:buChar char="•"/>
                      </a:pPr>
                      <a:r>
                        <a:rPr lang="en-GB" sz="900" b="0" i="0">
                          <a:solidFill>
                            <a:schemeClr val="tx1"/>
                          </a:solidFill>
                        </a:rPr>
                        <a:t>Careers Week: Making decisions about the future</a:t>
                      </a:r>
                    </a:p>
                    <a:p>
                      <a:pPr marL="171450" indent="-171450" algn="l">
                        <a:buFont typeface="Arial" panose="020B0604020202020204" pitchFamily="34" charset="0"/>
                        <a:buChar char="•"/>
                      </a:pPr>
                      <a:r>
                        <a:rPr lang="en-GB" sz="900" b="0" i="0">
                          <a:solidFill>
                            <a:schemeClr val="tx1"/>
                          </a:solidFill>
                        </a:rPr>
                        <a:t>Careers Week: Finding work locally and internationally</a:t>
                      </a:r>
                    </a:p>
                    <a:p>
                      <a:pPr marL="171450" indent="-171450" algn="l">
                        <a:buFont typeface="Arial" panose="020B0604020202020204" pitchFamily="34" charset="0"/>
                        <a:buChar char="•"/>
                      </a:pPr>
                      <a:r>
                        <a:rPr lang="en-GB" sz="900" b="0" i="0">
                          <a:solidFill>
                            <a:schemeClr val="tx1"/>
                          </a:solidFill>
                        </a:rPr>
                        <a:t>How can someone understand sexual pleasure and attunement?</a:t>
                      </a:r>
                    </a:p>
                    <a:p>
                      <a:pPr marL="171450" indent="-171450" algn="l">
                        <a:buFont typeface="Arial" panose="020B0604020202020204" pitchFamily="34" charset="0"/>
                        <a:buChar char="•"/>
                      </a:pPr>
                      <a:r>
                        <a:rPr lang="en-GB" sz="900" b="0" i="0">
                          <a:solidFill>
                            <a:schemeClr val="tx1"/>
                          </a:solidFill>
                        </a:rPr>
                        <a:t>How can someone communicate choices about sex and intimacy?</a:t>
                      </a:r>
                    </a:p>
                    <a:p>
                      <a:pPr marL="171450" indent="-171450" algn="l">
                        <a:buFont typeface="Arial" panose="020B0604020202020204" pitchFamily="34" charset="0"/>
                        <a:buChar char="•"/>
                      </a:pPr>
                      <a:r>
                        <a:rPr lang="en-GB" sz="900" b="0" i="0">
                          <a:solidFill>
                            <a:schemeClr val="tx1"/>
                          </a:solidFill>
                        </a:rPr>
                        <a:t>How can romantic relationships be impacted by technology?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l"/>
                      <a:r>
                        <a:rPr lang="en-GB" sz="1000" b="1" i="0">
                          <a:solidFill>
                            <a:schemeClr val="tx1"/>
                          </a:solidFill>
                        </a:rPr>
                        <a:t>Understanding Myself with Others: Sexual Ethics and Safety</a:t>
                      </a:r>
                    </a:p>
                    <a:p>
                      <a:pPr algn="l"/>
                      <a:endParaRPr lang="en-GB" sz="1000">
                        <a:solidFill>
                          <a:schemeClr val="tx1"/>
                        </a:solidFill>
                      </a:endParaRPr>
                    </a:p>
                    <a:p>
                      <a:pPr marL="171450" indent="-171450" algn="l">
                        <a:buFont typeface="Arial" panose="020B0604020202020204" pitchFamily="34" charset="0"/>
                        <a:buChar char="•"/>
                      </a:pPr>
                      <a:r>
                        <a:rPr lang="en-GB" sz="900" b="0" i="0">
                          <a:solidFill>
                            <a:schemeClr val="tx1"/>
                          </a:solidFill>
                        </a:rPr>
                        <a:t>How can we respond to sexual behaviour online?</a:t>
                      </a:r>
                    </a:p>
                    <a:p>
                      <a:pPr marL="171450" indent="-171450" algn="l">
                        <a:buFont typeface="Arial" panose="020B0604020202020204" pitchFamily="34" charset="0"/>
                        <a:buChar char="•"/>
                      </a:pPr>
                      <a:r>
                        <a:rPr lang="en-GB" sz="900" b="0" i="0">
                          <a:solidFill>
                            <a:schemeClr val="tx1"/>
                          </a:solidFill>
                        </a:rPr>
                        <a:t>How do gender stereotypes influence sexual violence?</a:t>
                      </a:r>
                    </a:p>
                    <a:p>
                      <a:pPr marL="171450" indent="-171450" algn="l">
                        <a:buFont typeface="Arial" panose="020B0604020202020204" pitchFamily="34" charset="0"/>
                        <a:buChar char="•"/>
                      </a:pPr>
                      <a:r>
                        <a:rPr lang="en-GB" sz="900" b="0" i="0">
                          <a:solidFill>
                            <a:schemeClr val="tx1"/>
                          </a:solidFill>
                        </a:rPr>
                        <a:t>What are the effects of sexual harassment on men and women?</a:t>
                      </a:r>
                    </a:p>
                    <a:p>
                      <a:pPr marL="171450" indent="-171450" algn="l">
                        <a:buFont typeface="Arial" panose="020B0604020202020204" pitchFamily="34" charset="0"/>
                        <a:buChar char="•"/>
                      </a:pPr>
                      <a:r>
                        <a:rPr lang="en-GB" sz="900" b="0" i="0">
                          <a:solidFill>
                            <a:schemeClr val="tx1"/>
                          </a:solidFill>
                        </a:rPr>
                        <a:t>How can we prevent controlling behaviour in relationships?</a:t>
                      </a:r>
                    </a:p>
                    <a:p>
                      <a:pPr marL="171450" indent="-171450" algn="l">
                        <a:buFont typeface="Arial" panose="020B0604020202020204" pitchFamily="34" charset="0"/>
                        <a:buChar char="•"/>
                      </a:pPr>
                      <a:r>
                        <a:rPr lang="en-GB" sz="900" b="0" i="0">
                          <a:solidFill>
                            <a:schemeClr val="tx1"/>
                          </a:solidFill>
                        </a:rPr>
                        <a:t>How do we measure our worth?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l"/>
                      <a:r>
                        <a:rPr lang="en-GB" sz="1000" b="1" i="0">
                          <a:solidFill>
                            <a:schemeClr val="tx1"/>
                          </a:solidFill>
                        </a:rPr>
                        <a:t>Understanding Myself within the World: Equality, Diversity and British Values</a:t>
                      </a:r>
                    </a:p>
                    <a:p>
                      <a:pPr algn="l"/>
                      <a:endParaRPr lang="en-GB" sz="1000">
                        <a:solidFill>
                          <a:schemeClr val="tx1"/>
                        </a:solidFill>
                      </a:endParaRPr>
                    </a:p>
                    <a:p>
                      <a:pPr marL="171450" indent="-171450" algn="l">
                        <a:buFont typeface="Arial" panose="020B0604020202020204" pitchFamily="34" charset="0"/>
                        <a:buChar char="•"/>
                      </a:pPr>
                      <a:r>
                        <a:rPr lang="en-GB" sz="900" b="0" i="0">
                          <a:solidFill>
                            <a:schemeClr val="tx1"/>
                          </a:solidFill>
                        </a:rPr>
                        <a:t>How do gender norms influence the way we behave?</a:t>
                      </a:r>
                    </a:p>
                    <a:p>
                      <a:pPr marL="171450" indent="-171450" algn="l">
                        <a:buFont typeface="Arial" panose="020B0604020202020204" pitchFamily="34" charset="0"/>
                        <a:buChar char="•"/>
                      </a:pPr>
                      <a:r>
                        <a:rPr lang="en-GB" sz="900" b="0" i="0">
                          <a:solidFill>
                            <a:schemeClr val="tx1"/>
                          </a:solidFill>
                        </a:rPr>
                        <a:t>What would our world be like if there was more tolerance?</a:t>
                      </a:r>
                    </a:p>
                    <a:p>
                      <a:pPr marL="171450" indent="-171450" algn="l">
                        <a:buFont typeface="Arial" panose="020B0604020202020204" pitchFamily="34" charset="0"/>
                        <a:buChar char="•"/>
                      </a:pPr>
                      <a:r>
                        <a:rPr lang="en-GB" sz="900" b="0" i="0">
                          <a:solidFill>
                            <a:schemeClr val="tx1"/>
                          </a:solidFill>
                        </a:rPr>
                        <a:t>What is it like to live in Britain?</a:t>
                      </a:r>
                    </a:p>
                    <a:p>
                      <a:pPr marL="171450" indent="-171450" algn="l">
                        <a:buFont typeface="Arial" panose="020B0604020202020204" pitchFamily="34" charset="0"/>
                        <a:buChar char="•"/>
                      </a:pPr>
                      <a:r>
                        <a:rPr lang="en-GB" sz="900" b="0" i="0">
                          <a:solidFill>
                            <a:schemeClr val="tx1"/>
                          </a:solidFill>
                        </a:rPr>
                        <a:t>Why is talking about discrimination complex?</a:t>
                      </a:r>
                    </a:p>
                    <a:p>
                      <a:pPr marL="171450" indent="-171450" algn="l">
                        <a:buFont typeface="Arial" panose="020B0604020202020204" pitchFamily="34" charset="0"/>
                        <a:buChar char="•"/>
                      </a:pPr>
                      <a:r>
                        <a:rPr lang="en-GB" sz="900" b="0" i="0">
                          <a:solidFill>
                            <a:schemeClr val="tx1"/>
                          </a:solidFill>
                        </a:rPr>
                        <a:t>What is the social model of disability?</a:t>
                      </a:r>
                    </a:p>
                    <a:p>
                      <a:pPr marL="171450" indent="-171450" algn="l">
                        <a:buFont typeface="Arial" panose="020B0604020202020204" pitchFamily="34" charset="0"/>
                        <a:buChar char="•"/>
                      </a:pPr>
                      <a:r>
                        <a:rPr lang="en-GB" sz="900" b="0" i="0">
                          <a:solidFill>
                            <a:schemeClr val="tx1"/>
                          </a:solidFill>
                        </a:rPr>
                        <a:t>How do wealth and class impact our lives?</a:t>
                      </a:r>
                    </a:p>
                    <a:p>
                      <a:pPr marL="171450" indent="-171450" algn="l">
                        <a:buFont typeface="Arial" panose="020B0604020202020204" pitchFamily="34" charset="0"/>
                        <a:buChar char="•"/>
                      </a:pPr>
                      <a:r>
                        <a:rPr lang="en-GB" sz="900" b="0" i="0">
                          <a:solidFill>
                            <a:schemeClr val="tx1"/>
                          </a:solidFill>
                        </a:rPr>
                        <a:t>How easy do people find it to express their religion or beliefs?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gn="l"/>
                      <a:r>
                        <a:rPr lang="en-GB" sz="1000" b="1" i="0">
                          <a:solidFill>
                            <a:schemeClr val="tx1"/>
                          </a:solidFill>
                        </a:rPr>
                        <a:t>Understanding Myself within the World: Money, AI and Online Life</a:t>
                      </a:r>
                    </a:p>
                    <a:p>
                      <a:pPr algn="l"/>
                      <a:endParaRPr lang="en-GB" sz="1000">
                        <a:solidFill>
                          <a:schemeClr val="tx1"/>
                        </a:solidFill>
                      </a:endParaRPr>
                    </a:p>
                    <a:p>
                      <a:pPr marL="171450" indent="-171450" algn="l">
                        <a:buFont typeface="Arial" panose="020B0604020202020204" pitchFamily="34" charset="0"/>
                        <a:buChar char="•"/>
                      </a:pPr>
                      <a:r>
                        <a:rPr lang="en-GB" sz="900" b="0" i="0">
                          <a:solidFill>
                            <a:schemeClr val="tx1"/>
                          </a:solidFill>
                        </a:rPr>
                        <a:t>How important is money for happiness?</a:t>
                      </a:r>
                    </a:p>
                    <a:p>
                      <a:pPr marL="171450" indent="-171450" algn="l">
                        <a:buFont typeface="Arial" panose="020B0604020202020204" pitchFamily="34" charset="0"/>
                        <a:buChar char="•"/>
                      </a:pPr>
                      <a:r>
                        <a:rPr lang="en-GB" sz="900" b="0" i="0">
                          <a:solidFill>
                            <a:schemeClr val="tx1"/>
                          </a:solidFill>
                        </a:rPr>
                        <a:t>How might AI affect our lives?</a:t>
                      </a:r>
                    </a:p>
                    <a:p>
                      <a:pPr marL="171450" indent="-171450" algn="l">
                        <a:buFont typeface="Arial" panose="020B0604020202020204" pitchFamily="34" charset="0"/>
                        <a:buChar char="•"/>
                      </a:pPr>
                      <a:r>
                        <a:rPr lang="en-GB" sz="900" b="0" i="0">
                          <a:solidFill>
                            <a:schemeClr val="tx1"/>
                          </a:solidFill>
                        </a:rPr>
                        <a:t>How can we create a positive reputation online?</a:t>
                      </a:r>
                    </a:p>
                    <a:p>
                      <a:pPr marL="171450" indent="-171450" algn="l">
                        <a:buFont typeface="Arial" panose="020B0604020202020204" pitchFamily="34" charset="0"/>
                        <a:buChar char="•"/>
                      </a:pPr>
                      <a:r>
                        <a:rPr lang="en-GB" sz="900" b="0" i="0">
                          <a:solidFill>
                            <a:schemeClr val="tx1"/>
                          </a:solidFill>
                        </a:rPr>
                        <a:t>Why can extremism spread online?</a:t>
                      </a:r>
                    </a:p>
                    <a:p>
                      <a:pPr marL="171450" indent="-171450" algn="l">
                        <a:buFont typeface="Arial" panose="020B0604020202020204" pitchFamily="34" charset="0"/>
                        <a:buChar char="•"/>
                      </a:pPr>
                      <a:r>
                        <a:rPr lang="en-GB" sz="900" b="0" i="0">
                          <a:solidFill>
                            <a:schemeClr val="tx1"/>
                          </a:solidFill>
                        </a:rPr>
                        <a:t>Saving money and budgeting wisely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754615946"/>
                  </a:ext>
                </a:extLst>
              </a:tr>
              <a:tr h="260000">
                <a:tc gridSpan="6">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a:solidFill>
                            <a:schemeClr val="tx1"/>
                          </a:solidFill>
                        </a:rPr>
                        <a:t>Links to British Values and SMSC (spiritual, moral, social and cultural) development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75000">
                          <a:srgbClr val="8ABD24"/>
                        </a:gs>
                        <a:gs pos="30000">
                          <a:srgbClr val="FBC900"/>
                        </a:gs>
                        <a:gs pos="100000">
                          <a:srgbClr val="00A1C8"/>
                        </a:gs>
                        <a:gs pos="0">
                          <a:srgbClr val="ED7D31"/>
                        </a:gs>
                      </a:gsLst>
                      <a:lin ang="10800000" scaled="1"/>
                    </a:gra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GB" sz="12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013363270"/>
                  </a:ext>
                </a:extLst>
              </a:tr>
              <a:tr h="1400000">
                <a:tc>
                  <a:txBody>
                    <a:bodyPr/>
                    <a:lstStyle/>
                    <a:p>
                      <a:pPr algn="l"/>
                      <a:r>
                        <a:rPr lang="en-GB" sz="900" b="0" i="0">
                          <a:solidFill>
                            <a:schemeClr val="tx1"/>
                          </a:solidFill>
                        </a:rPr>
                        <a:t>Promotes individual liberty and respect for the law through informed choices about alcohol, drugs and nicotine. Supports SMSC by developing self-worth, emotional resilience and personal responsibility, and by encouraging learners to seek help and to sustain healthy habits into adulthood.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a:r>
                        <a:rPr lang="en-GB" sz="900" b="0" i="0">
                          <a:solidFill>
                            <a:schemeClr val="tx1"/>
                          </a:solidFill>
                        </a:rPr>
                        <a:t>Promotes personal responsibility and care for others through first aid and life-saving skills. Supports SMSC by developing critical thinking about media influence, moral awareness in relation to contraception and pregnancy, and the social skills to manage conflict and support friends' boundaries.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a:r>
                        <a:rPr lang="en-GB" sz="900" b="0" i="0">
                          <a:solidFill>
                            <a:schemeClr val="tx1"/>
                          </a:solidFill>
                        </a:rPr>
                        <a:t>Promotes respect for the law and for the range of committed relationships people choose, alongside aspiration for future work. Supports SMSC by developing honest communication, mutual regard within intimate relationships, and the self-knowledge needed to make informed post-16 decisions.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a:r>
                        <a:rPr lang="en-GB" sz="900" b="0" i="0">
                          <a:solidFill>
                            <a:schemeClr val="tx1"/>
                          </a:solidFill>
                        </a:rPr>
                        <a:t>Upholds the rule of law and the protection of individual rights in relation to harassment, coercion and sexual violence. Supports SMSC by developing moral conviction, empathy for those affected, and the critical awareness to recognise and challenge harmful gender norms.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a:r>
                        <a:rPr lang="en-GB" sz="900" b="0" i="0">
                          <a:solidFill>
                            <a:schemeClr val="tx1"/>
                          </a:solidFill>
                        </a:rPr>
                        <a:t>Directly teaches tolerance of different faiths and beliefs, mutual respect and individual liberty. Supports SMSC by developing spiritual and cultural understanding, moral reasoning about inequality, and social awareness of how disability, wealth and class shape people's lives in modern Britain.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a:r>
                        <a:rPr lang="en-GB" sz="900" b="0" i="0">
                          <a:solidFill>
                            <a:schemeClr val="tx1"/>
                          </a:solidFill>
                        </a:rPr>
                        <a:t>Promotes the rule of law and responsible citizenship, including recognising and resisting extremist narratives online. Supports SMSC by developing critical thinking about emerging technology, moral reflection on the place of money in a good life, and the financial capability required for independence.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025185230"/>
                  </a:ext>
                </a:extLst>
              </a:tr>
            </a:tbl>
          </a:graphicData>
        </a:graphic>
      </p:graphicFrame>
      <p:sp>
        <p:nvSpPr>
          <p:cNvPr id="5" name="TextBox 4">
            <a:extLst>
              <a:ext uri="{FF2B5EF4-FFF2-40B4-BE49-F238E27FC236}">
                <a16:creationId xmlns:a16="http://schemas.microsoft.com/office/drawing/2014/main" id="{ABC7F4B0-4E4D-C4D6-CF86-B4E8ACC419E4}"/>
              </a:ext>
            </a:extLst>
          </p:cNvPr>
          <p:cNvSpPr txBox="1"/>
          <p:nvPr/>
        </p:nvSpPr>
        <p:spPr>
          <a:xfrm>
            <a:off x="196000" y="6092036"/>
            <a:ext cx="11800000" cy="484748"/>
          </a:xfrm>
          <a:prstGeom prst="rect">
            <a:avLst/>
          </a:prstGeom>
          <a:noFill/>
        </p:spPr>
        <p:txBody>
          <a:bodyPr wrap="square">
            <a:spAutoFit/>
          </a:bodyPr>
          <a:lstStyle/>
          <a:p>
            <a:pPr algn="l"/>
            <a:r>
              <a:rPr lang="en-GB" sz="850" b="0" i="1" dirty="0">
                <a:solidFill>
                  <a:schemeClr val="tx1"/>
                </a:solidFill>
              </a:rPr>
              <a:t>Adapting delivery: Nexus (MLD) and Mosaic (SLD) learners follow the same sequence of Life Lessons content. Mosaic classes cover the same objectives at a reduced depth and pace, with simplified language, symbol and visual support, concrete real-life examples, repetition and over-learning across sessions, and outcomes recorded through practical, spoken or supported responses. Teachers use their knowledge of individual learners, EHCP outcomes and safeguarding information to decide the level of detail, the pace of delivery and any content that requires a smaller-group or individual approach. Prerequisite knowledge is securely developed before more complex concepts are introduced.</a:t>
            </a:r>
          </a:p>
        </p:txBody>
      </p:sp>
    </p:spTree>
    <p:extLst>
      <p:ext uri="{BB962C8B-B14F-4D97-AF65-F5344CB8AC3E}">
        <p14:creationId xmlns:p14="http://schemas.microsoft.com/office/powerpoint/2010/main" val="26532256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84C58A3FA931045BD90C2D0BFE557C6" ma:contentTypeVersion="11" ma:contentTypeDescription="Create a new document." ma:contentTypeScope="" ma:versionID="3a8df9f53bfe3669ea828749a629f512">
  <xsd:schema xmlns:xsd="http://www.w3.org/2001/XMLSchema" xmlns:xs="http://www.w3.org/2001/XMLSchema" xmlns:p="http://schemas.microsoft.com/office/2006/metadata/properties" xmlns:ns3="c954db28-0d7d-4540-bff5-6ad00599fb73" targetNamespace="http://schemas.microsoft.com/office/2006/metadata/properties" ma:root="true" ma:fieldsID="d123386d214b993c6856879986ce5027" ns3:_="">
    <xsd:import namespace="c954db28-0d7d-4540-bff5-6ad00599fb73"/>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MediaServiceSystemTags" minOccurs="0"/>
                <xsd:element ref="ns3:MediaServiceGenerationTime" minOccurs="0"/>
                <xsd:element ref="ns3:MediaServiceEventHashCode" minOccurs="0"/>
                <xsd:element ref="ns3:MediaLengthInSeconds" minOccurs="0"/>
                <xsd:element ref="ns3:MediaServiceLocation" minOccurs="0"/>
                <xsd:element ref="ns3:MediaServiceOCR"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54db28-0d7d-4540-bff5-6ad00599fb73"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SystemTags" ma:index="12" nillable="true" ma:displayName="MediaServiceSystemTags" ma:hidden="true" ma:internalName="MediaServiceSystemTags" ma:readOnly="true">
      <xsd:simpleType>
        <xsd:restriction base="dms:Note"/>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BillingMetadata" ma:index="18"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72B8A63-031A-4D83-BDF7-6CAA6B153B6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54db28-0d7d-4540-bff5-6ad00599fb7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66430D9-B7F4-42AA-B3DF-55EA5F82F704}">
  <ds:schemaRefs>
    <ds:schemaRef ds:uri="c954db28-0d7d-4540-bff5-6ad00599fb73"/>
    <ds:schemaRef ds:uri="http://www.w3.org/XML/1998/namespace"/>
    <ds:schemaRef ds:uri="http://schemas.microsoft.com/office/2006/documentManagement/types"/>
    <ds:schemaRef ds:uri="http://purl.org/dc/elements/1.1/"/>
    <ds:schemaRef ds:uri="http://schemas.openxmlformats.org/package/2006/metadata/core-properties"/>
    <ds:schemaRef ds:uri="http://purl.org/dc/dcmitype/"/>
    <ds:schemaRef ds:uri="http://schemas.microsoft.com/office/2006/metadata/properties"/>
    <ds:schemaRef ds:uri="http://schemas.microsoft.com/office/infopath/2007/PartnerControls"/>
    <ds:schemaRef ds:uri="http://purl.org/dc/terms/"/>
  </ds:schemaRefs>
</ds:datastoreItem>
</file>

<file path=customXml/itemProps3.xml><?xml version="1.0" encoding="utf-8"?>
<ds:datastoreItem xmlns:ds="http://schemas.openxmlformats.org/officeDocument/2006/customXml" ds:itemID="{E15639DC-AF64-4D66-8AD5-E944D059A9F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1330</TotalTime>
  <Words>9932</Words>
  <Application>Microsoft Office PowerPoint</Application>
  <PresentationFormat>Widescreen</PresentationFormat>
  <Paragraphs>864</Paragraphs>
  <Slides>15</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Aptos</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Caroline Heathcote</dc:creator>
  <cp:lastModifiedBy>Caroline Ruscoe (Fountains High School)</cp:lastModifiedBy>
  <cp:revision>17</cp:revision>
  <dcterms:created xsi:type="dcterms:W3CDTF">2024-12-02T21:19:44Z</dcterms:created>
  <dcterms:modified xsi:type="dcterms:W3CDTF">2026-09-04T12:16:20Z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0x010100384C58A3FA931045BD90C2D0BFE557C6</vt:lpwstr>
  </property>
  <property fmtid="{D5CDD505-2E9C-101B-9397-08002B2CF9AE}" pid="3" name="MediaServiceImageTags">
    <vt:lpwstr/>
  </property>
</Properties>
</file>